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590" r:id="rId2"/>
    <p:sldId id="557" r:id="rId3"/>
    <p:sldId id="558" r:id="rId4"/>
    <p:sldId id="559" r:id="rId5"/>
    <p:sldId id="560" r:id="rId6"/>
    <p:sldId id="561" r:id="rId7"/>
    <p:sldId id="562" r:id="rId8"/>
    <p:sldId id="563" r:id="rId9"/>
    <p:sldId id="564" r:id="rId10"/>
    <p:sldId id="565" r:id="rId11"/>
    <p:sldId id="566" r:id="rId12"/>
    <p:sldId id="567" r:id="rId13"/>
    <p:sldId id="568" r:id="rId14"/>
    <p:sldId id="569" r:id="rId15"/>
    <p:sldId id="570" r:id="rId16"/>
    <p:sldId id="571" r:id="rId17"/>
    <p:sldId id="572" r:id="rId18"/>
    <p:sldId id="573" r:id="rId19"/>
    <p:sldId id="574" r:id="rId20"/>
    <p:sldId id="575" r:id="rId21"/>
    <p:sldId id="576" r:id="rId22"/>
    <p:sldId id="577" r:id="rId23"/>
    <p:sldId id="578" r:id="rId24"/>
    <p:sldId id="579" r:id="rId25"/>
    <p:sldId id="580" r:id="rId26"/>
    <p:sldId id="591" r:id="rId27"/>
    <p:sldId id="592" r:id="rId28"/>
    <p:sldId id="581" r:id="rId29"/>
    <p:sldId id="582" r:id="rId30"/>
    <p:sldId id="583" r:id="rId31"/>
    <p:sldId id="584" r:id="rId32"/>
    <p:sldId id="585" r:id="rId33"/>
    <p:sldId id="587" r:id="rId34"/>
    <p:sldId id="588" r:id="rId35"/>
    <p:sldId id="447" r:id="rId36"/>
    <p:sldId id="445" r:id="rId37"/>
    <p:sldId id="473" r:id="rId38"/>
    <p:sldId id="602" r:id="rId39"/>
    <p:sldId id="603"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ABF"/>
    <a:srgbClr val="000000"/>
    <a:srgbClr val="FF9900"/>
    <a:srgbClr val="99CC00"/>
    <a:srgbClr val="01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57" autoAdjust="0"/>
    <p:restoredTop sz="87549" autoAdjust="0"/>
  </p:normalViewPr>
  <p:slideViewPr>
    <p:cSldViewPr snapToObjects="1">
      <p:cViewPr>
        <p:scale>
          <a:sx n="94" d="100"/>
          <a:sy n="94" d="100"/>
        </p:scale>
        <p:origin x="-2232" y="-3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3" d="100"/>
          <a:sy n="93" d="100"/>
        </p:scale>
        <p:origin x="-36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E9597D-F66F-0E4C-9C0B-83C5A6725FDF}" type="datetimeFigureOut">
              <a:rPr lang="en-US" smtClean="0"/>
              <a:t>8/31/14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B58916-BCB9-BF43-A7A4-E9F3E6BAA69C}" type="slidenum">
              <a:rPr lang="en-US" smtClean="0"/>
              <a:t>‹#›</a:t>
            </a:fld>
            <a:endParaRPr lang="en-US"/>
          </a:p>
        </p:txBody>
      </p:sp>
    </p:spTree>
    <p:extLst>
      <p:ext uri="{BB962C8B-B14F-4D97-AF65-F5344CB8AC3E}">
        <p14:creationId xmlns:p14="http://schemas.microsoft.com/office/powerpoint/2010/main" val="2441520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6C81EC-848E-1F44-A619-AD4C06D549F6}" type="datetimeFigureOut">
              <a:rPr lang="en-US" smtClean="0"/>
              <a:t>8/31/14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61428F-A2D3-8347-8FBB-07E0103E7190}" type="slidenum">
              <a:rPr lang="en-US" smtClean="0"/>
              <a:t>‹#›</a:t>
            </a:fld>
            <a:endParaRPr lang="en-US"/>
          </a:p>
        </p:txBody>
      </p:sp>
    </p:spTree>
    <p:extLst>
      <p:ext uri="{BB962C8B-B14F-4D97-AF65-F5344CB8AC3E}">
        <p14:creationId xmlns:p14="http://schemas.microsoft.com/office/powerpoint/2010/main" val="38013767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9"/>
          <p:cNvSpPr>
            <a:spLocks noGrp="1" noChangeArrowheads="1"/>
          </p:cNvSpPr>
          <p:nvPr>
            <p:ph type="sldNum"/>
          </p:nvPr>
        </p:nvSpPr>
        <p:spPr>
          <a:ln/>
        </p:spPr>
        <p:txBody>
          <a:bodyPr/>
          <a:lstStyle/>
          <a:p>
            <a:fld id="{2A7CF2A3-B3C2-E041-A6D0-8E8C3E07F9DB}" type="slidenum">
              <a:rPr lang="en-US"/>
              <a:pPr/>
              <a:t>1</a:t>
            </a:fld>
            <a:endParaRPr lang="en-US"/>
          </a:p>
        </p:txBody>
      </p:sp>
      <p:sp>
        <p:nvSpPr>
          <p:cNvPr id="1638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bwMode="auto">
          <a:xfrm>
            <a:off x="684960" y="4342535"/>
            <a:ext cx="5483878"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Neue Light"/>
                <a:cs typeface="Helvetica Neue Light"/>
              </a:rPr>
              <a:t>medical compliant </a:t>
            </a:r>
          </a:p>
          <a:p>
            <a:endParaRPr lang="en-US" dirty="0"/>
          </a:p>
        </p:txBody>
      </p:sp>
      <p:sp>
        <p:nvSpPr>
          <p:cNvPr id="4" name="Slide Number Placeholder 3"/>
          <p:cNvSpPr>
            <a:spLocks noGrp="1"/>
          </p:cNvSpPr>
          <p:nvPr>
            <p:ph type="sldNum" sz="quarter" idx="10"/>
          </p:nvPr>
        </p:nvSpPr>
        <p:spPr/>
        <p:txBody>
          <a:bodyPr/>
          <a:lstStyle/>
          <a:p>
            <a:fld id="{A3607384-76D8-C24C-8436-4BFD4AC7F768}" type="slidenum">
              <a:rPr lang="en-US" smtClean="0"/>
              <a:t>24</a:t>
            </a:fld>
            <a:endParaRPr lang="en-US"/>
          </a:p>
        </p:txBody>
      </p:sp>
    </p:spTree>
    <p:extLst>
      <p:ext uri="{BB962C8B-B14F-4D97-AF65-F5344CB8AC3E}">
        <p14:creationId xmlns:p14="http://schemas.microsoft.com/office/powerpoint/2010/main" val="11011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99CC00"/>
                </a:solidFill>
                <a:latin typeface="Helvetica Neue Light"/>
                <a:cs typeface="Helvetica Neue Light"/>
              </a:rPr>
              <a:t>range: from just barely noticeable to (SLOW) still completely pain-free</a:t>
            </a:r>
            <a:endParaRPr lang="en-US" b="1" dirty="0" smtClean="0"/>
          </a:p>
          <a:p>
            <a:endParaRPr lang="en-US" dirty="0"/>
          </a:p>
          <a:p>
            <a:r>
              <a:rPr lang="en-US" dirty="0"/>
              <a:t>----- Meeting Notes (4/24/13 12:39) -----</a:t>
            </a:r>
          </a:p>
          <a:p>
            <a:r>
              <a:rPr lang="en-US" dirty="0"/>
              <a:t>we wanted to make sure that the sensation… . is comparable </a:t>
            </a:r>
            <a:r>
              <a:rPr lang="en-US" dirty="0" err="1"/>
              <a:t>woth</a:t>
            </a:r>
            <a:r>
              <a:rPr lang="en-US" dirty="0"/>
              <a:t> force feedback. </a:t>
            </a:r>
          </a:p>
        </p:txBody>
      </p:sp>
      <p:sp>
        <p:nvSpPr>
          <p:cNvPr id="4" name="Slide Number Placeholder 3"/>
          <p:cNvSpPr>
            <a:spLocks noGrp="1"/>
          </p:cNvSpPr>
          <p:nvPr>
            <p:ph type="sldNum" sz="quarter" idx="10"/>
          </p:nvPr>
        </p:nvSpPr>
        <p:spPr/>
        <p:txBody>
          <a:bodyPr/>
          <a:lstStyle/>
          <a:p>
            <a:fld id="{2817A00D-C7D2-0F4C-8F56-5DEDF7CD67F8}" type="slidenum">
              <a:rPr lang="en-US" smtClean="0"/>
              <a:t>30</a:t>
            </a:fld>
            <a:endParaRPr lang="en-US"/>
          </a:p>
        </p:txBody>
      </p:sp>
    </p:spTree>
    <p:extLst>
      <p:ext uri="{BB962C8B-B14F-4D97-AF65-F5344CB8AC3E}">
        <p14:creationId xmlns:p14="http://schemas.microsoft.com/office/powerpoint/2010/main" val="945271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STUTTGART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While certainly not ready for mass consumption at this stage, moving the electrical muscle stimulation (never abbreviate) was a big step forward in terms for form factor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 and it seemed to generate a lot of interest within our community</a:t>
            </a:r>
            <a:endParaRPr lang="en-US" dirty="0"/>
          </a:p>
        </p:txBody>
      </p:sp>
      <p:sp>
        <p:nvSpPr>
          <p:cNvPr id="4" name="Slide Number Placeholder 3"/>
          <p:cNvSpPr>
            <a:spLocks noGrp="1"/>
          </p:cNvSpPr>
          <p:nvPr>
            <p:ph type="sldNum" sz="quarter" idx="10"/>
          </p:nvPr>
        </p:nvSpPr>
        <p:spPr/>
        <p:txBody>
          <a:bodyPr/>
          <a:lstStyle/>
          <a:p>
            <a:fld id="{A3607384-76D8-C24C-8436-4BFD4AC7F768}" type="slidenum">
              <a:rPr lang="en-US" smtClean="0"/>
              <a:t>33</a:t>
            </a:fld>
            <a:endParaRPr lang="en-US"/>
          </a:p>
        </p:txBody>
      </p:sp>
    </p:spTree>
    <p:extLst>
      <p:ext uri="{BB962C8B-B14F-4D97-AF65-F5344CB8AC3E}">
        <p14:creationId xmlns:p14="http://schemas.microsoft.com/office/powerpoint/2010/main" val="62139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 goes up</a:t>
            </a:r>
            <a:r>
              <a:rPr lang="en-US" baseline="0" dirty="0" smtClean="0"/>
              <a:t> again, to the level that people at RS can relate to…</a:t>
            </a:r>
            <a:endParaRPr lang="en-US" dirty="0"/>
          </a:p>
        </p:txBody>
      </p:sp>
      <p:sp>
        <p:nvSpPr>
          <p:cNvPr id="4" name="Slide Number Placeholder 3"/>
          <p:cNvSpPr>
            <a:spLocks noGrp="1"/>
          </p:cNvSpPr>
          <p:nvPr>
            <p:ph type="sldNum" sz="quarter" idx="10"/>
          </p:nvPr>
        </p:nvSpPr>
        <p:spPr/>
        <p:txBody>
          <a:bodyPr/>
          <a:lstStyle/>
          <a:p>
            <a:fld id="{B161428F-A2D3-8347-8FBB-07E0103E7190}" type="slidenum">
              <a:rPr lang="en-US" smtClean="0"/>
              <a:t>35</a:t>
            </a:fld>
            <a:endParaRPr lang="en-US"/>
          </a:p>
        </p:txBody>
      </p:sp>
    </p:spTree>
    <p:extLst>
      <p:ext uri="{BB962C8B-B14F-4D97-AF65-F5344CB8AC3E}">
        <p14:creationId xmlns:p14="http://schemas.microsoft.com/office/powerpoint/2010/main" val="3698092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topic is fairly well understood for stationary hardware, I am exploring how to create mobile hardware that achieves this. &lt;show the motor-to-muscle, exoskeleton-to-skeleton slide again--it is the most important you have&gt; My current approach is to use the user's body itself, i.e., to replace motors with muscles and exoskeletons with skeletons.</a:t>
            </a:r>
          </a:p>
          <a:p>
            <a:endParaRPr lang="en-US" dirty="0" smtClean="0"/>
          </a:p>
          <a:p>
            <a:r>
              <a:rPr lang="en-US" dirty="0" err="1" smtClean="0"/>
              <a:t>fuethemrore</a:t>
            </a:r>
            <a:r>
              <a:rPr lang="en-US" dirty="0" smtClean="0"/>
              <a:t>, </a:t>
            </a:r>
            <a:r>
              <a:rPr lang="en-US" dirty="0" smtClean="0">
                <a:solidFill>
                  <a:srgbClr val="000000"/>
                </a:solidFill>
              </a:rPr>
              <a:t>trend 1 -&gt; mobility // trend 2 -&gt; immersion</a:t>
            </a:r>
          </a:p>
          <a:p>
            <a:endParaRPr lang="en-US" dirty="0" smtClean="0">
              <a:solidFill>
                <a:srgbClr val="000000"/>
              </a:solidFill>
            </a:endParaRPr>
          </a:p>
          <a:p>
            <a:endParaRPr lang="en-US" dirty="0" smtClean="0">
              <a:solidFill>
                <a:srgbClr val="000000"/>
              </a:solidFill>
            </a:endParaRPr>
          </a:p>
          <a:p>
            <a:r>
              <a:rPr lang="en-US" sz="1200" i="1" kern="1200" dirty="0" smtClean="0">
                <a:solidFill>
                  <a:schemeClr val="tx1"/>
                </a:solidFill>
                <a:effectLst/>
                <a:latin typeface="+mn-lt"/>
                <a:ea typeface="+mn-ea"/>
                <a:cs typeface="+mn-cs"/>
              </a:rPr>
              <a:t>Our research points out that "feeling forces" is the next step for increased realism in human computer interfaces, and a way of creating very small mobile devices. For a long time, the key to immersion in interactive experience and games was sought in photorealistic graphics. Now, interfaces and games became more immersive by requiring us to physically enact, such as with Wii or </a:t>
            </a:r>
            <a:r>
              <a:rPr lang="en-US" sz="1200" i="1" kern="1200" dirty="0" err="1" smtClean="0">
                <a:solidFill>
                  <a:schemeClr val="tx1"/>
                </a:solidFill>
                <a:effectLst/>
                <a:latin typeface="+mn-lt"/>
                <a:ea typeface="+mn-ea"/>
                <a:cs typeface="+mn-cs"/>
              </a:rPr>
              <a:t>Kinect</a:t>
            </a:r>
            <a:r>
              <a:rPr lang="en-US" sz="1200" i="1" kern="1200" dirty="0" smtClean="0">
                <a:solidFill>
                  <a:schemeClr val="tx1"/>
                </a:solidFill>
                <a:effectLst/>
                <a:latin typeface="+mn-lt"/>
                <a:ea typeface="+mn-ea"/>
                <a:cs typeface="+mn-cs"/>
              </a:rPr>
              <a:t>. With graphics and user interaction now part of many games, many researchers argue that haptics and motion are the next step towards increasing realism. However, when it comes to output, we have nothing more than vibrating buzzers, such as the ones that make our smartphones vibrate. In this talk, we show compelling new </a:t>
            </a:r>
            <a:r>
              <a:rPr lang="en-US" sz="1200" i="1" kern="1200" dirty="0" err="1" smtClean="0">
                <a:solidFill>
                  <a:schemeClr val="tx1"/>
                </a:solidFill>
                <a:effectLst/>
                <a:latin typeface="+mn-lt"/>
                <a:ea typeface="+mn-ea"/>
                <a:cs typeface="+mn-cs"/>
              </a:rPr>
              <a:t>ultra­mobile</a:t>
            </a:r>
            <a:r>
              <a:rPr lang="en-US" sz="1200" i="1" kern="1200" dirty="0" smtClean="0">
                <a:solidFill>
                  <a:schemeClr val="tx1"/>
                </a:solidFill>
                <a:effectLst/>
                <a:latin typeface="+mn-lt"/>
                <a:ea typeface="+mn-ea"/>
                <a:cs typeface="+mn-cs"/>
              </a:rPr>
              <a:t> technologies that provide exciting haptic feedback. Our approaches achieve a low hardware footprint by leveraging use our own muscle power! We will demonstrate several projects that allow for interaction to become more </a:t>
            </a:r>
            <a:endParaRPr lang="en-US" dirty="0" smtClean="0"/>
          </a:p>
          <a:p>
            <a:r>
              <a:rPr lang="en-US" sz="1200" i="1" kern="1200" dirty="0" smtClean="0">
                <a:solidFill>
                  <a:schemeClr val="tx1"/>
                </a:solidFill>
                <a:effectLst/>
                <a:latin typeface="+mn-lt"/>
                <a:ea typeface="+mn-ea"/>
                <a:cs typeface="+mn-cs"/>
              </a:rPr>
              <a:t>immersive. </a:t>
            </a:r>
            <a:endParaRPr lang="en-US" dirty="0" smtClean="0"/>
          </a:p>
          <a:p>
            <a:endParaRPr lang="en-US" dirty="0" smtClean="0">
              <a:solidFill>
                <a:srgbClr val="000000"/>
              </a:solidFill>
            </a:endParaRPr>
          </a:p>
          <a:p>
            <a:r>
              <a:rPr lang="en-US" dirty="0" smtClean="0">
                <a:solidFill>
                  <a:srgbClr val="000000"/>
                </a:solidFill>
              </a:rPr>
              <a:t>impossible to combine the axis, but that is where our work lives</a:t>
            </a:r>
          </a:p>
          <a:p>
            <a:endParaRPr lang="en-US" dirty="0"/>
          </a:p>
        </p:txBody>
      </p:sp>
      <p:sp>
        <p:nvSpPr>
          <p:cNvPr id="4" name="Slide Number Placeholder 3"/>
          <p:cNvSpPr>
            <a:spLocks noGrp="1"/>
          </p:cNvSpPr>
          <p:nvPr>
            <p:ph type="sldNum" sz="quarter" idx="10"/>
          </p:nvPr>
        </p:nvSpPr>
        <p:spPr/>
        <p:txBody>
          <a:bodyPr/>
          <a:lstStyle/>
          <a:p>
            <a:fld id="{A3607384-76D8-C24C-8436-4BFD4AC7F768}" type="slidenum">
              <a:rPr lang="en-US" smtClean="0"/>
              <a:t>36</a:t>
            </a:fld>
            <a:endParaRPr lang="en-US"/>
          </a:p>
        </p:txBody>
      </p:sp>
    </p:spTree>
    <p:extLst>
      <p:ext uri="{BB962C8B-B14F-4D97-AF65-F5344CB8AC3E}">
        <p14:creationId xmlns:p14="http://schemas.microsoft.com/office/powerpoint/2010/main" val="1066322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 goes up</a:t>
            </a:r>
            <a:r>
              <a:rPr lang="en-US" baseline="0" dirty="0" smtClean="0"/>
              <a:t> again, to the level that people at RS can relate to…</a:t>
            </a:r>
            <a:endParaRPr lang="en-US" dirty="0"/>
          </a:p>
        </p:txBody>
      </p:sp>
      <p:sp>
        <p:nvSpPr>
          <p:cNvPr id="4" name="Slide Number Placeholder 3"/>
          <p:cNvSpPr>
            <a:spLocks noGrp="1"/>
          </p:cNvSpPr>
          <p:nvPr>
            <p:ph type="sldNum" sz="quarter" idx="10"/>
          </p:nvPr>
        </p:nvSpPr>
        <p:spPr/>
        <p:txBody>
          <a:bodyPr/>
          <a:lstStyle/>
          <a:p>
            <a:fld id="{B161428F-A2D3-8347-8FBB-07E0103E7190}" type="slidenum">
              <a:rPr lang="en-US" smtClean="0"/>
              <a:t>37</a:t>
            </a:fld>
            <a:endParaRPr lang="en-US"/>
          </a:p>
        </p:txBody>
      </p:sp>
    </p:spTree>
    <p:extLst>
      <p:ext uri="{BB962C8B-B14F-4D97-AF65-F5344CB8AC3E}">
        <p14:creationId xmlns:p14="http://schemas.microsoft.com/office/powerpoint/2010/main" val="3698092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 / 15min.</a:t>
            </a:r>
            <a:r>
              <a:rPr lang="en-US" baseline="0" dirty="0" smtClean="0"/>
              <a:t> </a:t>
            </a:r>
            <a:r>
              <a:rPr lang="en-US" baseline="0" smtClean="0"/>
              <a:t>beef up</a:t>
            </a:r>
            <a:endParaRPr lang="en-US"/>
          </a:p>
        </p:txBody>
      </p:sp>
      <p:sp>
        <p:nvSpPr>
          <p:cNvPr id="4" name="Slide Number Placeholder 3"/>
          <p:cNvSpPr>
            <a:spLocks noGrp="1"/>
          </p:cNvSpPr>
          <p:nvPr>
            <p:ph type="sldNum" sz="quarter" idx="10"/>
          </p:nvPr>
        </p:nvSpPr>
        <p:spPr/>
        <p:txBody>
          <a:bodyPr/>
          <a:lstStyle/>
          <a:p>
            <a:fld id="{B161428F-A2D3-8347-8FBB-07E0103E7190}" type="slidenum">
              <a:rPr lang="en-US" smtClean="0"/>
              <a:t>39</a:t>
            </a:fld>
            <a:endParaRPr lang="en-US"/>
          </a:p>
        </p:txBody>
      </p:sp>
    </p:spTree>
    <p:extLst>
      <p:ext uri="{BB962C8B-B14F-4D97-AF65-F5344CB8AC3E}">
        <p14:creationId xmlns:p14="http://schemas.microsoft.com/office/powerpoint/2010/main" val="385728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 goes up</a:t>
            </a:r>
            <a:r>
              <a:rPr lang="en-US" baseline="0" dirty="0" smtClean="0"/>
              <a:t> again, to the level that people at RS can relate to…</a:t>
            </a:r>
            <a:endParaRPr lang="en-US" dirty="0"/>
          </a:p>
        </p:txBody>
      </p:sp>
      <p:sp>
        <p:nvSpPr>
          <p:cNvPr id="4" name="Slide Number Placeholder 3"/>
          <p:cNvSpPr>
            <a:spLocks noGrp="1"/>
          </p:cNvSpPr>
          <p:nvPr>
            <p:ph type="sldNum" sz="quarter" idx="10"/>
          </p:nvPr>
        </p:nvSpPr>
        <p:spPr/>
        <p:txBody>
          <a:bodyPr/>
          <a:lstStyle/>
          <a:p>
            <a:fld id="{B161428F-A2D3-8347-8FBB-07E0103E7190}" type="slidenum">
              <a:rPr lang="en-US" smtClean="0"/>
              <a:t>2</a:t>
            </a:fld>
            <a:endParaRPr lang="en-US"/>
          </a:p>
        </p:txBody>
      </p:sp>
    </p:spTree>
    <p:extLst>
      <p:ext uri="{BB962C8B-B14F-4D97-AF65-F5344CB8AC3E}">
        <p14:creationId xmlns:p14="http://schemas.microsoft.com/office/powerpoint/2010/main" val="369809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gaming</a:t>
            </a:r>
            <a:endParaRPr lang="en-US" dirty="0"/>
          </a:p>
        </p:txBody>
      </p:sp>
      <p:sp>
        <p:nvSpPr>
          <p:cNvPr id="4" name="Slide Number Placeholder 3"/>
          <p:cNvSpPr>
            <a:spLocks noGrp="1"/>
          </p:cNvSpPr>
          <p:nvPr>
            <p:ph type="sldNum" sz="quarter" idx="10"/>
          </p:nvPr>
        </p:nvSpPr>
        <p:spPr/>
        <p:txBody>
          <a:bodyPr/>
          <a:lstStyle/>
          <a:p>
            <a:fld id="{A3607384-76D8-C24C-8436-4BFD4AC7F768}" type="slidenum">
              <a:rPr lang="en-US" smtClean="0"/>
              <a:t>3</a:t>
            </a:fld>
            <a:endParaRPr lang="en-US"/>
          </a:p>
        </p:txBody>
      </p:sp>
    </p:spTree>
    <p:extLst>
      <p:ext uri="{BB962C8B-B14F-4D97-AF65-F5344CB8AC3E}">
        <p14:creationId xmlns:p14="http://schemas.microsoft.com/office/powerpoint/2010/main" val="76943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graphics and user interaction now part of many games, many researchers argue that haptics and motion are the next step towards increasing immersion and realism,  and while weaker</a:t>
            </a:r>
            <a:r>
              <a:rPr lang="en-US" baseline="0" dirty="0" smtClean="0"/>
              <a:t> forms of </a:t>
            </a:r>
            <a:r>
              <a:rPr lang="en-US" dirty="0" smtClean="0"/>
              <a:t>haptics, such as this chair from </a:t>
            </a:r>
            <a:r>
              <a:rPr lang="en-US" dirty="0" err="1" smtClean="0"/>
              <a:t>disney</a:t>
            </a:r>
            <a:r>
              <a:rPr lang="en-US" baseline="0" dirty="0" smtClean="0"/>
              <a:t> research with vibration motors</a:t>
            </a:r>
            <a:r>
              <a:rPr lang="en-US" dirty="0" smtClean="0"/>
              <a:t> are slowly </a:t>
            </a:r>
            <a:r>
              <a:rPr lang="en-US" dirty="0" err="1" smtClean="0"/>
              <a:t>maing</a:t>
            </a:r>
            <a:r>
              <a:rPr lang="en-US" dirty="0" smtClean="0"/>
              <a:t> their way into industry, large</a:t>
            </a:r>
            <a:r>
              <a:rPr lang="en-US" baseline="0" dirty="0" smtClean="0"/>
              <a:t> scale motion/actuation, the type needed for realism and immersion, </a:t>
            </a:r>
            <a:endParaRPr lang="en-US" dirty="0" smtClean="0"/>
          </a:p>
          <a:p>
            <a:r>
              <a:rPr lang="en-US" dirty="0" smtClean="0"/>
              <a:t>i.e., applying the forces triggered by the game onto the player’s body during the experience,</a:t>
            </a:r>
            <a:r>
              <a:rPr lang="en-US" baseline="0" dirty="0" smtClean="0"/>
              <a:t> is difficult to attain! </a:t>
            </a:r>
            <a:endParaRPr lang="en-US" dirty="0"/>
          </a:p>
        </p:txBody>
      </p:sp>
      <p:sp>
        <p:nvSpPr>
          <p:cNvPr id="4" name="Slide Number Placeholder 3"/>
          <p:cNvSpPr>
            <a:spLocks noGrp="1"/>
          </p:cNvSpPr>
          <p:nvPr>
            <p:ph type="sldNum" sz="quarter" idx="10"/>
          </p:nvPr>
        </p:nvSpPr>
        <p:spPr/>
        <p:txBody>
          <a:bodyPr/>
          <a:lstStyle/>
          <a:p>
            <a:fld id="{A3607384-76D8-C24C-8436-4BFD4AC7F768}" type="slidenum">
              <a:rPr lang="en-US" smtClean="0"/>
              <a:t>4</a:t>
            </a:fld>
            <a:endParaRPr lang="en-US"/>
          </a:p>
        </p:txBody>
      </p:sp>
    </p:spTree>
    <p:extLst>
      <p:ext uri="{BB962C8B-B14F-4D97-AF65-F5344CB8AC3E}">
        <p14:creationId xmlns:p14="http://schemas.microsoft.com/office/powerpoint/2010/main" val="981782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graphics and user interaction now part of many games, many researchers argue that haptics and motion are the next step towards increasing immersion and realism,  and while weaker</a:t>
            </a:r>
            <a:r>
              <a:rPr lang="en-US" baseline="0" dirty="0" smtClean="0"/>
              <a:t> forms of </a:t>
            </a:r>
            <a:r>
              <a:rPr lang="en-US" dirty="0" smtClean="0"/>
              <a:t>haptics, such as this chair from </a:t>
            </a:r>
            <a:r>
              <a:rPr lang="en-US" dirty="0" err="1" smtClean="0"/>
              <a:t>disney</a:t>
            </a:r>
            <a:r>
              <a:rPr lang="en-US" baseline="0" dirty="0" smtClean="0"/>
              <a:t> research with vibration motors</a:t>
            </a:r>
            <a:r>
              <a:rPr lang="en-US" dirty="0" smtClean="0"/>
              <a:t> are slowly </a:t>
            </a:r>
            <a:r>
              <a:rPr lang="en-US" dirty="0" err="1" smtClean="0"/>
              <a:t>maing</a:t>
            </a:r>
            <a:r>
              <a:rPr lang="en-US" dirty="0" smtClean="0"/>
              <a:t> their way into industry, large</a:t>
            </a:r>
            <a:r>
              <a:rPr lang="en-US" baseline="0" dirty="0" smtClean="0"/>
              <a:t> scale motion/actuation, the type needed for realism and immersion, </a:t>
            </a:r>
            <a:endParaRPr lang="en-US" dirty="0" smtClean="0"/>
          </a:p>
          <a:p>
            <a:r>
              <a:rPr lang="en-US" dirty="0" smtClean="0"/>
              <a:t>i.e., applying the forces triggered by the game onto the player’s body during the experience,</a:t>
            </a:r>
            <a:r>
              <a:rPr lang="en-US" baseline="0" dirty="0" smtClean="0"/>
              <a:t> is difficult to attain! </a:t>
            </a:r>
            <a:endParaRPr lang="en-US" dirty="0"/>
          </a:p>
        </p:txBody>
      </p:sp>
      <p:sp>
        <p:nvSpPr>
          <p:cNvPr id="4" name="Slide Number Placeholder 3"/>
          <p:cNvSpPr>
            <a:spLocks noGrp="1"/>
          </p:cNvSpPr>
          <p:nvPr>
            <p:ph type="sldNum" sz="quarter" idx="10"/>
          </p:nvPr>
        </p:nvSpPr>
        <p:spPr/>
        <p:txBody>
          <a:bodyPr/>
          <a:lstStyle/>
          <a:p>
            <a:fld id="{A3607384-76D8-C24C-8436-4BFD4AC7F768}" type="slidenum">
              <a:rPr lang="en-US" smtClean="0"/>
              <a:t>5</a:t>
            </a:fld>
            <a:endParaRPr lang="en-US"/>
          </a:p>
        </p:txBody>
      </p:sp>
    </p:spTree>
    <p:extLst>
      <p:ext uri="{BB962C8B-B14F-4D97-AF65-F5344CB8AC3E}">
        <p14:creationId xmlns:p14="http://schemas.microsoft.com/office/powerpoint/2010/main" val="98178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graphics and user interaction now part of many games, many researchers argue that haptics and motion are the next step towards increasing immersion and realism,  and while weaker</a:t>
            </a:r>
            <a:r>
              <a:rPr lang="en-US" baseline="0" dirty="0" smtClean="0"/>
              <a:t> forms of </a:t>
            </a:r>
            <a:r>
              <a:rPr lang="en-US" dirty="0" smtClean="0"/>
              <a:t>haptics, such as this chair from </a:t>
            </a:r>
            <a:r>
              <a:rPr lang="en-US" dirty="0" err="1" smtClean="0"/>
              <a:t>disney</a:t>
            </a:r>
            <a:r>
              <a:rPr lang="en-US" baseline="0" dirty="0" smtClean="0"/>
              <a:t> research with vibration motors</a:t>
            </a:r>
            <a:r>
              <a:rPr lang="en-US" dirty="0" smtClean="0"/>
              <a:t> are slowly </a:t>
            </a:r>
            <a:r>
              <a:rPr lang="en-US" dirty="0" err="1" smtClean="0"/>
              <a:t>maing</a:t>
            </a:r>
            <a:r>
              <a:rPr lang="en-US" dirty="0" smtClean="0"/>
              <a:t> their way into industry, large</a:t>
            </a:r>
            <a:r>
              <a:rPr lang="en-US" baseline="0" dirty="0" smtClean="0"/>
              <a:t> scale motion/actuation, the type needed for realism and immersion, </a:t>
            </a:r>
            <a:endParaRPr lang="en-US" dirty="0" smtClean="0"/>
          </a:p>
          <a:p>
            <a:r>
              <a:rPr lang="en-US" dirty="0" smtClean="0"/>
              <a:t>i.e., applying the forces triggered by the game onto the player’s body during the experience,</a:t>
            </a:r>
            <a:r>
              <a:rPr lang="en-US" baseline="0" dirty="0" smtClean="0"/>
              <a:t> is difficult to attain! </a:t>
            </a:r>
            <a:endParaRPr lang="en-US" dirty="0"/>
          </a:p>
        </p:txBody>
      </p:sp>
      <p:sp>
        <p:nvSpPr>
          <p:cNvPr id="4" name="Slide Number Placeholder 3"/>
          <p:cNvSpPr>
            <a:spLocks noGrp="1"/>
          </p:cNvSpPr>
          <p:nvPr>
            <p:ph type="sldNum" sz="quarter" idx="10"/>
          </p:nvPr>
        </p:nvSpPr>
        <p:spPr/>
        <p:txBody>
          <a:bodyPr/>
          <a:lstStyle/>
          <a:p>
            <a:fld id="{A3607384-76D8-C24C-8436-4BFD4AC7F768}" type="slidenum">
              <a:rPr lang="en-US" smtClean="0"/>
              <a:t>6</a:t>
            </a:fld>
            <a:endParaRPr lang="en-US"/>
          </a:p>
        </p:txBody>
      </p:sp>
    </p:spTree>
    <p:extLst>
      <p:ext uri="{BB962C8B-B14F-4D97-AF65-F5344CB8AC3E}">
        <p14:creationId xmlns:p14="http://schemas.microsoft.com/office/powerpoint/2010/main" val="98178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While some force events can be realistically rendered using one or more vibrotactile actuators (e.g., driving over gravel in a racing game [15]), a much larger number of gaming events result in directional forces, such as centrifugal forces pulling at a steering wheel or a car bumping into the railing. </a:t>
            </a:r>
            <a:endParaRPr lang="en-US" dirty="0"/>
          </a:p>
        </p:txBody>
      </p:sp>
      <p:sp>
        <p:nvSpPr>
          <p:cNvPr id="4" name="Slide Number Placeholder 3"/>
          <p:cNvSpPr>
            <a:spLocks noGrp="1"/>
          </p:cNvSpPr>
          <p:nvPr>
            <p:ph type="sldNum" sz="quarter" idx="10"/>
          </p:nvPr>
        </p:nvSpPr>
        <p:spPr/>
        <p:txBody>
          <a:bodyPr/>
          <a:lstStyle/>
          <a:p>
            <a:fld id="{A3607384-76D8-C24C-8436-4BFD4AC7F768}" type="slidenum">
              <a:rPr lang="en-US" smtClean="0"/>
              <a:t>7</a:t>
            </a:fld>
            <a:endParaRPr lang="en-US"/>
          </a:p>
        </p:txBody>
      </p:sp>
    </p:spTree>
    <p:extLst>
      <p:ext uri="{BB962C8B-B14F-4D97-AF65-F5344CB8AC3E}">
        <p14:creationId xmlns:p14="http://schemas.microsoft.com/office/powerpoint/2010/main" val="981782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the size and weight of these devices tends to be proportional to what they actuate. . </a:t>
            </a:r>
            <a:r>
              <a:rPr lang="en-US" dirty="0" err="1" smtClean="0"/>
              <a:t>exoskeles</a:t>
            </a:r>
            <a:r>
              <a:rPr lang="en-US" dirty="0" smtClean="0"/>
              <a:t> are </a:t>
            </a:r>
            <a:r>
              <a:rPr lang="en-US" baseline="0" dirty="0" smtClean="0"/>
              <a:t>based on motors makes the hardware </a:t>
            </a:r>
            <a:r>
              <a:rPr lang="en-US" baseline="0" dirty="0" err="1" smtClean="0"/>
              <a:t>exremtly</a:t>
            </a:r>
            <a:r>
              <a:rPr lang="en-US" baseline="0" dirty="0" smtClean="0"/>
              <a:t> heavy and get in the way of the user. making them hard for mobile situations. </a:t>
            </a:r>
            <a:endParaRPr lang="en-US" dirty="0" smtClean="0"/>
          </a:p>
        </p:txBody>
      </p:sp>
      <p:sp>
        <p:nvSpPr>
          <p:cNvPr id="4" name="Slide Number Placeholder 3"/>
          <p:cNvSpPr>
            <a:spLocks noGrp="1"/>
          </p:cNvSpPr>
          <p:nvPr>
            <p:ph type="sldNum" sz="quarter" idx="10"/>
          </p:nvPr>
        </p:nvSpPr>
        <p:spPr/>
        <p:txBody>
          <a:bodyPr/>
          <a:lstStyle/>
          <a:p>
            <a:fld id="{A3607384-76D8-C24C-8436-4BFD4AC7F768}" type="slidenum">
              <a:rPr lang="en-US" smtClean="0"/>
              <a:t>8</a:t>
            </a:fld>
            <a:endParaRPr lang="en-US"/>
          </a:p>
        </p:txBody>
      </p:sp>
    </p:spTree>
    <p:extLst>
      <p:ext uri="{BB962C8B-B14F-4D97-AF65-F5344CB8AC3E}">
        <p14:creationId xmlns:p14="http://schemas.microsoft.com/office/powerpoint/2010/main" val="2378231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My research explores how to achieve similar effects as motion platforms and exoskeletons BUT using mobile hardware.</a:t>
            </a:r>
          </a:p>
          <a:p>
            <a:endParaRPr lang="en-US" dirty="0"/>
          </a:p>
        </p:txBody>
      </p:sp>
      <p:sp>
        <p:nvSpPr>
          <p:cNvPr id="4" name="Slide Number Placeholder 3"/>
          <p:cNvSpPr>
            <a:spLocks noGrp="1"/>
          </p:cNvSpPr>
          <p:nvPr>
            <p:ph type="sldNum" sz="quarter" idx="10"/>
          </p:nvPr>
        </p:nvSpPr>
        <p:spPr/>
        <p:txBody>
          <a:bodyPr/>
          <a:lstStyle/>
          <a:p>
            <a:fld id="{A3607384-76D8-C24C-8436-4BFD4AC7F768}" type="slidenum">
              <a:rPr lang="en-US" smtClean="0"/>
              <a:t>9</a:t>
            </a:fld>
            <a:endParaRPr lang="en-US"/>
          </a:p>
        </p:txBody>
      </p:sp>
    </p:spTree>
    <p:extLst>
      <p:ext uri="{BB962C8B-B14F-4D97-AF65-F5344CB8AC3E}">
        <p14:creationId xmlns:p14="http://schemas.microsoft.com/office/powerpoint/2010/main" val="3475624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Cover//Title">
    <p:spTree>
      <p:nvGrpSpPr>
        <p:cNvPr id="1" name=""/>
        <p:cNvGrpSpPr/>
        <p:nvPr/>
      </p:nvGrpSpPr>
      <p:grpSpPr>
        <a:xfrm>
          <a:off x="0" y="0"/>
          <a:ext cx="0" cy="0"/>
          <a:chOff x="0" y="0"/>
          <a:chExt cx="0" cy="0"/>
        </a:xfrm>
      </p:grpSpPr>
      <p:pic>
        <p:nvPicPr>
          <p:cNvPr id="13" name="Picture 12" descr="#good_IMG_4567 cop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874"/>
            <a:ext cx="9154160" cy="6991491"/>
          </a:xfrm>
          <a:prstGeom prst="rect">
            <a:avLst/>
          </a:prstGeom>
        </p:spPr>
      </p:pic>
      <p:sp>
        <p:nvSpPr>
          <p:cNvPr id="14" name="Rectangle 13"/>
          <p:cNvSpPr/>
          <p:nvPr userDrawn="1"/>
        </p:nvSpPr>
        <p:spPr bwMode="auto">
          <a:xfrm>
            <a:off x="-304800" y="5107081"/>
            <a:ext cx="9601200" cy="684120"/>
          </a:xfrm>
          <a:prstGeom prst="rect">
            <a:avLst/>
          </a:prstGeom>
          <a:solidFill>
            <a:schemeClr val="tx1">
              <a:alpha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 name="Text Placeholder 2"/>
          <p:cNvSpPr>
            <a:spLocks noGrp="1"/>
          </p:cNvSpPr>
          <p:nvPr>
            <p:ph type="body" sz="quarter" idx="11" hasCustomPrompt="1"/>
          </p:nvPr>
        </p:nvSpPr>
        <p:spPr>
          <a:xfrm>
            <a:off x="76200" y="5105400"/>
            <a:ext cx="6629400" cy="609600"/>
          </a:xfrm>
        </p:spPr>
        <p:txBody>
          <a:bodyPr/>
          <a:lstStyle>
            <a:lvl2pPr>
              <a:defRPr sz="4000" baseline="0">
                <a:solidFill>
                  <a:schemeClr val="tx2"/>
                </a:solidFill>
                <a:latin typeface="Helvetica Neue "/>
                <a:cs typeface="Helvetica Neue "/>
              </a:defRPr>
            </a:lvl2pPr>
          </a:lstStyle>
          <a:p>
            <a:pPr lvl="1"/>
            <a:r>
              <a:rPr lang="en-US" dirty="0" smtClean="0"/>
              <a:t>name of system</a:t>
            </a:r>
            <a:endParaRPr lang="en-US" dirty="0"/>
          </a:p>
        </p:txBody>
      </p:sp>
      <p:sp>
        <p:nvSpPr>
          <p:cNvPr id="9" name="Rectangle 8"/>
          <p:cNvSpPr/>
          <p:nvPr userDrawn="1"/>
        </p:nvSpPr>
        <p:spPr>
          <a:xfrm>
            <a:off x="83859" y="5275674"/>
            <a:ext cx="184666" cy="515526"/>
          </a:xfrm>
          <a:prstGeom prst="rect">
            <a:avLst/>
          </a:prstGeom>
        </p:spPr>
        <p:txBody>
          <a:bodyPr wrap="none">
            <a:spAutoFit/>
          </a:bodyPr>
          <a:lstStyle/>
          <a:p>
            <a:pPr algn="l">
              <a:lnSpc>
                <a:spcPts val="3000"/>
              </a:lnSpc>
              <a:spcBef>
                <a:spcPct val="20000"/>
              </a:spcBef>
            </a:pPr>
            <a:endParaRPr lang="en-US" sz="4000" b="0" noProof="1" smtClean="0">
              <a:solidFill>
                <a:srgbClr val="404040"/>
              </a:solidFill>
              <a:latin typeface="Helvetica Neue"/>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RelatedWork//WhiteCaption//White">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9157793" cy="6872189"/>
          </a:xfrm>
        </p:spPr>
        <p:txBody>
          <a:bodyPr/>
          <a:lstStyle>
            <a:lvl1pPr>
              <a:defRPr baseline="0"/>
            </a:lvl1pPr>
          </a:lstStyle>
          <a:p>
            <a:r>
              <a:rPr lang="en-US" dirty="0" smtClean="0"/>
              <a:t>a good image that shows a paper from the related work, praise!</a:t>
            </a:r>
            <a:endParaRPr lang="en-US" dirty="0"/>
          </a:p>
        </p:txBody>
      </p:sp>
      <p:sp>
        <p:nvSpPr>
          <p:cNvPr id="5" name="Text Placeholder 10"/>
          <p:cNvSpPr>
            <a:spLocks noGrp="1"/>
          </p:cNvSpPr>
          <p:nvPr>
            <p:ph type="body" sz="quarter" idx="13" hasCustomPrompt="1"/>
          </p:nvPr>
        </p:nvSpPr>
        <p:spPr>
          <a:xfrm>
            <a:off x="0" y="5040000"/>
            <a:ext cx="9144000" cy="556179"/>
          </a:xfrm>
          <a:solidFill>
            <a:schemeClr val="bg1">
              <a:alpha val="60000"/>
            </a:schemeClr>
          </a:solidFill>
        </p:spPr>
        <p:txBody>
          <a:bodyPr lIns="182880" tIns="93600" anchor="ctr" anchorCtr="0">
            <a:spAutoFit/>
          </a:bodyPr>
          <a:lstStyle>
            <a:lvl1pPr>
              <a:lnSpc>
                <a:spcPct val="70000"/>
              </a:lnSpc>
              <a:spcBef>
                <a:spcPts val="0"/>
              </a:spcBef>
              <a:defRPr kumimoji="0" lang="en-US" sz="3600" b="0" i="0" u="none" strike="noStrike" kern="0" cap="none" spc="0" normalizeH="0" baseline="0" noProof="0" dirty="0" smtClean="0">
                <a:ln>
                  <a:noFill/>
                </a:ln>
                <a:solidFill>
                  <a:schemeClr val="tx2"/>
                </a:solidFill>
                <a:effectLst/>
                <a:uLnTx/>
                <a:uFillTx/>
                <a:latin typeface="Helvetica Neue Light"/>
                <a:ea typeface="+mj-ea"/>
                <a:cs typeface="Arial"/>
              </a:defRPr>
            </a:lvl1pPr>
          </a:lstStyle>
          <a:p>
            <a:pPr lvl="0"/>
            <a:r>
              <a:rPr lang="en-US" dirty="0" smtClean="0"/>
              <a:t>title of the related work, and one benefit</a:t>
            </a:r>
          </a:p>
        </p:txBody>
      </p:sp>
      <p:sp>
        <p:nvSpPr>
          <p:cNvPr id="7" name="Text Placeholder 10"/>
          <p:cNvSpPr>
            <a:spLocks noGrp="1"/>
          </p:cNvSpPr>
          <p:nvPr>
            <p:ph type="body" sz="quarter" idx="12" hasCustomPrompt="1"/>
          </p:nvPr>
        </p:nvSpPr>
        <p:spPr>
          <a:xfrm>
            <a:off x="0" y="6324600"/>
            <a:ext cx="9144000" cy="461665"/>
          </a:xfrm>
          <a:noFill/>
          <a:ln w="9525">
            <a:noFill/>
            <a:miter lim="800000"/>
            <a:headEnd/>
            <a:tailEnd/>
          </a:ln>
        </p:spPr>
        <p:txBody>
          <a:bodyPr wrap="square">
            <a:spAutoFit/>
          </a:bodyPr>
          <a:lstStyle>
            <a:lvl1pPr>
              <a:defRPr lang="en-US" sz="2400" baseline="0" dirty="0" smtClean="0">
                <a:solidFill>
                  <a:schemeClr val="accent6"/>
                </a:solidFill>
                <a:latin typeface="Helvetica Neue Light"/>
                <a:ea typeface="+mn-ea"/>
                <a:cs typeface="+mn-cs"/>
              </a:defRPr>
            </a:lvl1pPr>
          </a:lstStyle>
          <a:p>
            <a:pPr lvl="0"/>
            <a:r>
              <a:rPr lang="en-US" dirty="0" smtClean="0"/>
              <a:t>[author &amp; al.]</a:t>
            </a:r>
          </a:p>
        </p:txBody>
      </p:sp>
    </p:spTree>
    <p:extLst>
      <p:ext uri="{BB962C8B-B14F-4D97-AF65-F5344CB8AC3E}">
        <p14:creationId xmlns:p14="http://schemas.microsoft.com/office/powerpoint/2010/main" val="56414033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Section//Whi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0" y="2937903"/>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000" b="0" i="0" u="none" strike="noStrike" kern="0" cap="none" spc="0" normalizeH="0" baseline="0" noProof="0" dirty="0">
                <a:ln>
                  <a:noFill/>
                </a:ln>
                <a:solidFill>
                  <a:schemeClr val="accent4"/>
                </a:solidFill>
                <a:effectLst/>
                <a:uLnTx/>
                <a:uFillTx/>
                <a:latin typeface="Helvetica Neue Light"/>
                <a:ea typeface="+mj-ea"/>
                <a:cs typeface="+mj-cs"/>
              </a:defRPr>
            </a:lvl1pPr>
          </a:lstStyle>
          <a:p>
            <a:pPr marL="0" marR="0" lvl="0" indent="0" algn="r" defTabSz="914400" rtl="0" eaLnBrk="1" fontAlgn="base" latinLnBrk="0" hangingPunct="1">
              <a:lnSpc>
                <a:spcPts val="5900"/>
              </a:lnSpc>
              <a:spcBef>
                <a:spcPct val="0"/>
              </a:spcBef>
              <a:spcAft>
                <a:spcPct val="0"/>
              </a:spcAft>
              <a:buClrTx/>
              <a:buSzTx/>
              <a:buFontTx/>
              <a:buNone/>
              <a:tabLst/>
              <a:defRPr/>
            </a:pPr>
            <a:r>
              <a:rPr lang="en-US" dirty="0" smtClean="0"/>
              <a:t>section of talk</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Acks//Section//Lis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0" y="2937903"/>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000" b="0" i="0" u="none" strike="noStrike" kern="0" cap="none" spc="0" normalizeH="0" baseline="0" noProof="0" dirty="0">
                <a:ln>
                  <a:noFill/>
                </a:ln>
                <a:solidFill>
                  <a:schemeClr val="accent4"/>
                </a:solidFill>
                <a:effectLst/>
                <a:uLnTx/>
                <a:uFillTx/>
                <a:latin typeface="Helvetica Neue Light"/>
                <a:ea typeface="+mj-ea"/>
                <a:cs typeface="+mj-cs"/>
              </a:defRPr>
            </a:lvl1pPr>
          </a:lstStyle>
          <a:p>
            <a:pPr marL="0" marR="0" lvl="0" indent="0" algn="r" defTabSz="914400" rtl="0" eaLnBrk="1" fontAlgn="base" latinLnBrk="0" hangingPunct="1">
              <a:lnSpc>
                <a:spcPts val="5900"/>
              </a:lnSpc>
              <a:spcBef>
                <a:spcPct val="0"/>
              </a:spcBef>
              <a:spcAft>
                <a:spcPct val="0"/>
              </a:spcAft>
              <a:buClrTx/>
              <a:buSzTx/>
              <a:buFontTx/>
              <a:buNone/>
              <a:tabLst/>
              <a:defRPr/>
            </a:pPr>
            <a:r>
              <a:rPr lang="en-US" dirty="0" smtClean="0"/>
              <a:t>thanks to</a:t>
            </a:r>
            <a:endParaRPr lang="en-US" dirty="0"/>
          </a:p>
        </p:txBody>
      </p:sp>
      <p:sp>
        <p:nvSpPr>
          <p:cNvPr id="4" name="Title 4"/>
          <p:cNvSpPr txBox="1">
            <a:spLocks/>
          </p:cNvSpPr>
          <p:nvPr userDrawn="1"/>
        </p:nvSpPr>
        <p:spPr>
          <a:xfrm>
            <a:off x="76200" y="3505200"/>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600" b="1" i="0" u="none" strike="noStrike" kern="0" cap="none" spc="0" normalizeH="0" baseline="0" noProof="0" dirty="0">
                <a:ln>
                  <a:noFill/>
                </a:ln>
                <a:solidFill>
                  <a:schemeClr val="accent4"/>
                </a:solidFill>
                <a:effectLst/>
                <a:uLnTx/>
                <a:uFillTx/>
                <a:latin typeface="Helvetica Neue Light"/>
                <a:ea typeface="+mj-ea"/>
                <a:cs typeface="+mj-cs"/>
              </a:defRPr>
            </a:lvl1pPr>
            <a:lvl2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2pPr>
            <a:lvl3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3pPr>
            <a:lvl4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4pPr>
            <a:lvl5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5pPr>
            <a:lvl6pPr marL="4572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9pPr>
          </a:lstStyle>
          <a:p>
            <a:pPr eaLnBrk="1" hangingPunct="1">
              <a:lnSpc>
                <a:spcPts val="5900"/>
              </a:lnSpc>
              <a:spcBef>
                <a:spcPct val="0"/>
              </a:spcBef>
              <a:defRPr/>
            </a:pPr>
            <a:r>
              <a:rPr lang="en-US" sz="4000" b="0" i="0" dirty="0" smtClean="0"/>
              <a:t>a list of people whom this would not be</a:t>
            </a:r>
            <a:endParaRPr lang="en-US" sz="4000" b="0" i="0" dirty="0"/>
          </a:p>
        </p:txBody>
      </p:sp>
    </p:spTree>
    <p:extLst>
      <p:ext uri="{BB962C8B-B14F-4D97-AF65-F5344CB8AC3E}">
        <p14:creationId xmlns:p14="http://schemas.microsoft.com/office/powerpoint/2010/main" val="2141792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Acks//Pics">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6096000" y="0"/>
            <a:ext cx="3124200" cy="6864417"/>
          </a:xfrm>
        </p:spPr>
        <p:txBody>
          <a:bodyPr/>
          <a:lstStyle/>
          <a:p>
            <a:endParaRPr lang="en-US" dirty="0"/>
          </a:p>
        </p:txBody>
      </p:sp>
      <p:sp>
        <p:nvSpPr>
          <p:cNvPr id="3" name="Picture Placeholder 2"/>
          <p:cNvSpPr>
            <a:spLocks noGrp="1"/>
          </p:cNvSpPr>
          <p:nvPr>
            <p:ph type="pic" sz="quarter" idx="10"/>
          </p:nvPr>
        </p:nvSpPr>
        <p:spPr>
          <a:xfrm>
            <a:off x="1" y="0"/>
            <a:ext cx="3022387" cy="6864417"/>
          </a:xfrm>
        </p:spPr>
        <p:txBody>
          <a:bodyPr/>
          <a:lstStyle/>
          <a:p>
            <a:endParaRPr lang="en-US"/>
          </a:p>
        </p:txBody>
      </p:sp>
      <p:sp>
        <p:nvSpPr>
          <p:cNvPr id="6" name="Picture Placeholder 2"/>
          <p:cNvSpPr>
            <a:spLocks noGrp="1"/>
          </p:cNvSpPr>
          <p:nvPr>
            <p:ph type="pic" sz="quarter" idx="11"/>
          </p:nvPr>
        </p:nvSpPr>
        <p:spPr>
          <a:xfrm>
            <a:off x="3048000" y="0"/>
            <a:ext cx="3022387" cy="6864417"/>
          </a:xfrm>
        </p:spPr>
        <p:txBody>
          <a:bodyPr/>
          <a:lstStyle/>
          <a:p>
            <a:endParaRPr lang="en-US"/>
          </a:p>
        </p:txBody>
      </p:sp>
      <p:sp>
        <p:nvSpPr>
          <p:cNvPr id="8" name="Text Placeholder 10"/>
          <p:cNvSpPr>
            <a:spLocks noGrp="1"/>
          </p:cNvSpPr>
          <p:nvPr>
            <p:ph type="body" sz="quarter" idx="13" hasCustomPrompt="1"/>
          </p:nvPr>
        </p:nvSpPr>
        <p:spPr>
          <a:xfrm>
            <a:off x="0" y="5228513"/>
            <a:ext cx="9144000" cy="544637"/>
          </a:xfrm>
          <a:solidFill>
            <a:schemeClr val="tx1">
              <a:alpha val="60000"/>
            </a:schemeClr>
          </a:solidFill>
        </p:spPr>
        <p:txBody>
          <a:bodyPr lIns="182880" tIns="93600" anchor="ctr" anchorCtr="0">
            <a:spAutoFit/>
          </a:bodyPr>
          <a:lstStyle>
            <a:lvl1pPr>
              <a:lnSpc>
                <a:spcPct val="70000"/>
              </a:lnSpc>
              <a:spcBef>
                <a:spcPts val="0"/>
              </a:spcBef>
              <a:defRPr kumimoji="0" lang="en-US" sz="3500" b="0" i="0" u="none" strike="noStrike" kern="0" cap="none" spc="0" normalizeH="0" baseline="0" noProof="0" dirty="0" smtClean="0">
                <a:ln>
                  <a:noFill/>
                </a:ln>
                <a:solidFill>
                  <a:schemeClr val="bg1"/>
                </a:solidFill>
                <a:effectLst/>
                <a:uLnTx/>
                <a:uFillTx/>
                <a:latin typeface="Helvetica Neue Light"/>
                <a:ea typeface="+mj-ea"/>
                <a:cs typeface="Arial"/>
              </a:defRPr>
            </a:lvl1pPr>
          </a:lstStyle>
          <a:p>
            <a:pPr lvl="0"/>
            <a:r>
              <a:rPr lang="en-US" dirty="0" smtClean="0"/>
              <a:t>person#1		  person#2	    person#3</a:t>
            </a:r>
          </a:p>
        </p:txBody>
      </p:sp>
      <p:sp>
        <p:nvSpPr>
          <p:cNvPr id="5" name="Title 4"/>
          <p:cNvSpPr>
            <a:spLocks noGrp="1"/>
          </p:cNvSpPr>
          <p:nvPr>
            <p:ph type="title" hasCustomPrompt="1"/>
          </p:nvPr>
        </p:nvSpPr>
        <p:spPr>
          <a:xfrm>
            <a:off x="0" y="4614303"/>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000" b="0" i="0" u="none" strike="noStrike" kern="0" cap="none" spc="0" normalizeH="0" baseline="0" noProof="0" dirty="0">
                <a:ln>
                  <a:noFill/>
                </a:ln>
                <a:solidFill>
                  <a:srgbClr val="FFFFFF"/>
                </a:solidFill>
                <a:effectLst/>
                <a:uLnTx/>
                <a:uFillTx/>
                <a:latin typeface="Helvetica Neue Light"/>
                <a:ea typeface="+mj-ea"/>
                <a:cs typeface="+mj-cs"/>
              </a:defRPr>
            </a:lvl1pPr>
          </a:lstStyle>
          <a:p>
            <a:pPr marL="0" marR="0" lvl="0" indent="0" algn="r" defTabSz="914400" rtl="0" eaLnBrk="1" fontAlgn="base" latinLnBrk="0" hangingPunct="1">
              <a:lnSpc>
                <a:spcPts val="5900"/>
              </a:lnSpc>
              <a:spcBef>
                <a:spcPct val="0"/>
              </a:spcBef>
              <a:spcAft>
                <a:spcPct val="0"/>
              </a:spcAft>
              <a:buClrTx/>
              <a:buSzTx/>
              <a:buFontTx/>
              <a:buNone/>
              <a:tabLst/>
              <a:defRPr/>
            </a:pPr>
            <a:r>
              <a:rPr lang="en-US" dirty="0" err="1" smtClean="0"/>
              <a:t>acknoledgements</a:t>
            </a:r>
            <a:endParaRPr lang="en-US" dirty="0"/>
          </a:p>
        </p:txBody>
      </p:sp>
    </p:spTree>
    <p:extLst>
      <p:ext uri="{BB962C8B-B14F-4D97-AF65-F5344CB8AC3E}">
        <p14:creationId xmlns:p14="http://schemas.microsoft.com/office/powerpoint/2010/main" val="2383406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7.Acks//Pics">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95554" y="0"/>
            <a:ext cx="1600199" cy="6864417"/>
          </a:xfrm>
        </p:spPr>
        <p:txBody>
          <a:bodyPr/>
          <a:lstStyle/>
          <a:p>
            <a:endParaRPr lang="en-US"/>
          </a:p>
        </p:txBody>
      </p:sp>
      <p:sp>
        <p:nvSpPr>
          <p:cNvPr id="8" name="Text Placeholder 10"/>
          <p:cNvSpPr>
            <a:spLocks noGrp="1"/>
          </p:cNvSpPr>
          <p:nvPr>
            <p:ph type="body" sz="quarter" idx="13" hasCustomPrompt="1"/>
          </p:nvPr>
        </p:nvSpPr>
        <p:spPr>
          <a:xfrm>
            <a:off x="0" y="5228513"/>
            <a:ext cx="9144000" cy="544637"/>
          </a:xfrm>
          <a:solidFill>
            <a:schemeClr val="tx1">
              <a:alpha val="60000"/>
            </a:schemeClr>
          </a:solidFill>
        </p:spPr>
        <p:txBody>
          <a:bodyPr lIns="182880" tIns="93600" anchor="ctr" anchorCtr="0">
            <a:spAutoFit/>
          </a:bodyPr>
          <a:lstStyle>
            <a:lvl1pPr>
              <a:lnSpc>
                <a:spcPct val="70000"/>
              </a:lnSpc>
              <a:spcBef>
                <a:spcPts val="0"/>
              </a:spcBef>
              <a:defRPr kumimoji="0" lang="en-US" sz="3500" b="0" i="0" u="none" strike="noStrike" kern="0" cap="none" spc="0" normalizeH="0" baseline="0" noProof="0" dirty="0" smtClean="0">
                <a:ln>
                  <a:noFill/>
                </a:ln>
                <a:solidFill>
                  <a:schemeClr val="bg1"/>
                </a:solidFill>
                <a:effectLst/>
                <a:uLnTx/>
                <a:uFillTx/>
                <a:latin typeface="Helvetica Neue Light"/>
                <a:ea typeface="+mj-ea"/>
                <a:cs typeface="Arial"/>
              </a:defRPr>
            </a:lvl1pPr>
          </a:lstStyle>
          <a:p>
            <a:pPr lvl="0"/>
            <a:r>
              <a:rPr lang="en-US" dirty="0" smtClean="0"/>
              <a:t>person#1		  person#2	    person#3</a:t>
            </a:r>
          </a:p>
        </p:txBody>
      </p:sp>
      <p:sp>
        <p:nvSpPr>
          <p:cNvPr id="5" name="Title 4"/>
          <p:cNvSpPr>
            <a:spLocks noGrp="1"/>
          </p:cNvSpPr>
          <p:nvPr>
            <p:ph type="title" hasCustomPrompt="1"/>
          </p:nvPr>
        </p:nvSpPr>
        <p:spPr>
          <a:xfrm>
            <a:off x="-295555" y="4614303"/>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000" b="0" i="0" u="none" strike="noStrike" kern="0" cap="none" spc="0" normalizeH="0" baseline="0" noProof="0" dirty="0">
                <a:ln>
                  <a:noFill/>
                </a:ln>
                <a:solidFill>
                  <a:srgbClr val="FFFFFF"/>
                </a:solidFill>
                <a:effectLst/>
                <a:uLnTx/>
                <a:uFillTx/>
                <a:latin typeface="Helvetica Neue Light"/>
                <a:ea typeface="+mj-ea"/>
                <a:cs typeface="+mj-cs"/>
              </a:defRPr>
            </a:lvl1pPr>
          </a:lstStyle>
          <a:p>
            <a:pPr marL="0" marR="0" lvl="0" indent="0" algn="r" defTabSz="914400" rtl="0" eaLnBrk="1" fontAlgn="base" latinLnBrk="0" hangingPunct="1">
              <a:lnSpc>
                <a:spcPts val="5900"/>
              </a:lnSpc>
              <a:spcBef>
                <a:spcPct val="0"/>
              </a:spcBef>
              <a:spcAft>
                <a:spcPct val="0"/>
              </a:spcAft>
              <a:buClrTx/>
              <a:buSzTx/>
              <a:buFontTx/>
              <a:buNone/>
              <a:tabLst/>
              <a:defRPr/>
            </a:pPr>
            <a:r>
              <a:rPr lang="en-US" dirty="0" err="1" smtClean="0"/>
              <a:t>acknoledgements</a:t>
            </a:r>
            <a:endParaRPr lang="en-US" dirty="0"/>
          </a:p>
        </p:txBody>
      </p:sp>
      <p:sp>
        <p:nvSpPr>
          <p:cNvPr id="9" name="Picture Placeholder 2"/>
          <p:cNvSpPr>
            <a:spLocks noGrp="1"/>
          </p:cNvSpPr>
          <p:nvPr>
            <p:ph type="pic" sz="quarter" idx="14"/>
          </p:nvPr>
        </p:nvSpPr>
        <p:spPr>
          <a:xfrm>
            <a:off x="1313881" y="0"/>
            <a:ext cx="1600199" cy="6864417"/>
          </a:xfrm>
        </p:spPr>
        <p:txBody>
          <a:bodyPr/>
          <a:lstStyle/>
          <a:p>
            <a:endParaRPr lang="en-US"/>
          </a:p>
        </p:txBody>
      </p:sp>
      <p:sp>
        <p:nvSpPr>
          <p:cNvPr id="10" name="Picture Placeholder 2"/>
          <p:cNvSpPr>
            <a:spLocks noGrp="1"/>
          </p:cNvSpPr>
          <p:nvPr>
            <p:ph type="pic" sz="quarter" idx="15"/>
          </p:nvPr>
        </p:nvSpPr>
        <p:spPr>
          <a:xfrm>
            <a:off x="2939479" y="-6417"/>
            <a:ext cx="1600199" cy="6864417"/>
          </a:xfrm>
        </p:spPr>
        <p:txBody>
          <a:bodyPr/>
          <a:lstStyle/>
          <a:p>
            <a:endParaRPr lang="en-US"/>
          </a:p>
        </p:txBody>
      </p:sp>
      <p:sp>
        <p:nvSpPr>
          <p:cNvPr id="11" name="Picture Placeholder 2"/>
          <p:cNvSpPr>
            <a:spLocks noGrp="1"/>
          </p:cNvSpPr>
          <p:nvPr>
            <p:ph type="pic" sz="quarter" idx="16"/>
          </p:nvPr>
        </p:nvSpPr>
        <p:spPr>
          <a:xfrm>
            <a:off x="4548914" y="-6417"/>
            <a:ext cx="1600199" cy="6864417"/>
          </a:xfrm>
        </p:spPr>
        <p:txBody>
          <a:bodyPr/>
          <a:lstStyle/>
          <a:p>
            <a:endParaRPr lang="en-US"/>
          </a:p>
        </p:txBody>
      </p:sp>
      <p:sp>
        <p:nvSpPr>
          <p:cNvPr id="12" name="Picture Placeholder 2"/>
          <p:cNvSpPr>
            <a:spLocks noGrp="1"/>
          </p:cNvSpPr>
          <p:nvPr>
            <p:ph type="pic" sz="quarter" idx="17"/>
          </p:nvPr>
        </p:nvSpPr>
        <p:spPr>
          <a:xfrm>
            <a:off x="6162966" y="0"/>
            <a:ext cx="1600199" cy="6864417"/>
          </a:xfrm>
        </p:spPr>
        <p:txBody>
          <a:bodyPr/>
          <a:lstStyle/>
          <a:p>
            <a:endParaRPr lang="en-US"/>
          </a:p>
        </p:txBody>
      </p:sp>
      <p:sp>
        <p:nvSpPr>
          <p:cNvPr id="13" name="Picture Placeholder 2"/>
          <p:cNvSpPr>
            <a:spLocks noGrp="1"/>
          </p:cNvSpPr>
          <p:nvPr>
            <p:ph type="pic" sz="quarter" idx="18"/>
          </p:nvPr>
        </p:nvSpPr>
        <p:spPr>
          <a:xfrm>
            <a:off x="7772401" y="0"/>
            <a:ext cx="1600199" cy="6864417"/>
          </a:xfrm>
        </p:spPr>
        <p:txBody>
          <a:bodyPr/>
          <a:lstStyle/>
          <a:p>
            <a:endParaRPr lang="en-US"/>
          </a:p>
        </p:txBody>
      </p:sp>
    </p:spTree>
    <p:extLst>
      <p:ext uri="{BB962C8B-B14F-4D97-AF65-F5344CB8AC3E}">
        <p14:creationId xmlns:p14="http://schemas.microsoft.com/office/powerpoint/2010/main" val="2020967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Q&amp;A//Section//Static">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0" y="2937903"/>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000" b="0" i="0" u="none" strike="noStrike" kern="0" cap="none" spc="0" normalizeH="0" baseline="0" noProof="0" dirty="0">
                <a:ln>
                  <a:noFill/>
                </a:ln>
                <a:solidFill>
                  <a:schemeClr val="accent4"/>
                </a:solidFill>
                <a:effectLst/>
                <a:uLnTx/>
                <a:uFillTx/>
                <a:latin typeface="Helvetica Neue Light"/>
                <a:ea typeface="+mj-ea"/>
                <a:cs typeface="+mj-cs"/>
              </a:defRPr>
            </a:lvl1pPr>
          </a:lstStyle>
          <a:p>
            <a:pPr marL="0" marR="0" lvl="0" indent="0" algn="r" defTabSz="914400" rtl="0" eaLnBrk="1" fontAlgn="base" latinLnBrk="0" hangingPunct="1">
              <a:lnSpc>
                <a:spcPts val="5900"/>
              </a:lnSpc>
              <a:spcBef>
                <a:spcPct val="0"/>
              </a:spcBef>
              <a:spcAft>
                <a:spcPct val="0"/>
              </a:spcAft>
              <a:buClrTx/>
              <a:buSzTx/>
              <a:buFontTx/>
              <a:buNone/>
              <a:tabLst/>
              <a:defRPr/>
            </a:pPr>
            <a:r>
              <a:rPr lang="en-US" dirty="0" smtClean="0"/>
              <a:t>thanks for listening</a:t>
            </a:r>
            <a:endParaRPr lang="en-US" dirty="0"/>
          </a:p>
        </p:txBody>
      </p:sp>
      <p:sp>
        <p:nvSpPr>
          <p:cNvPr id="4" name="Title 4"/>
          <p:cNvSpPr txBox="1">
            <a:spLocks/>
          </p:cNvSpPr>
          <p:nvPr userDrawn="1"/>
        </p:nvSpPr>
        <p:spPr>
          <a:xfrm>
            <a:off x="76200" y="3505200"/>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600" b="1" i="0" u="none" strike="noStrike" kern="0" cap="none" spc="0" normalizeH="0" baseline="0" noProof="0" dirty="0">
                <a:ln>
                  <a:noFill/>
                </a:ln>
                <a:solidFill>
                  <a:schemeClr val="accent4"/>
                </a:solidFill>
                <a:effectLst/>
                <a:uLnTx/>
                <a:uFillTx/>
                <a:latin typeface="Helvetica Neue Light"/>
                <a:ea typeface="+mj-ea"/>
                <a:cs typeface="+mj-cs"/>
              </a:defRPr>
            </a:lvl1pPr>
            <a:lvl2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2pPr>
            <a:lvl3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3pPr>
            <a:lvl4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4pPr>
            <a:lvl5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5pPr>
            <a:lvl6pPr marL="4572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9pPr>
          </a:lstStyle>
          <a:p>
            <a:pPr eaLnBrk="1" hangingPunct="1">
              <a:lnSpc>
                <a:spcPts val="5900"/>
              </a:lnSpc>
              <a:spcBef>
                <a:spcPct val="0"/>
              </a:spcBef>
              <a:defRPr/>
            </a:pPr>
            <a:r>
              <a:rPr lang="en-US" sz="4000" b="0" i="0" dirty="0" smtClean="0"/>
              <a:t>and may I take your questions?</a:t>
            </a:r>
            <a:endParaRPr lang="en-US" sz="4000" b="0" i="0" dirty="0"/>
          </a:p>
        </p:txBody>
      </p:sp>
    </p:spTree>
    <p:extLst>
      <p:ext uri="{BB962C8B-B14F-4D97-AF65-F5344CB8AC3E}">
        <p14:creationId xmlns:p14="http://schemas.microsoft.com/office/powerpoint/2010/main" val="1295427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Q&amp;A//VideoLoop">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9157793" cy="6872189"/>
          </a:xfrm>
        </p:spPr>
        <p:txBody>
          <a:bodyPr/>
          <a:lstStyle>
            <a:lvl1pPr>
              <a:defRPr baseline="0"/>
            </a:lvl1pPr>
          </a:lstStyle>
          <a:p>
            <a:r>
              <a:rPr lang="en-US" dirty="0" smtClean="0"/>
              <a:t>a video on loop with the best parts (uncut) of the experience</a:t>
            </a:r>
            <a:endParaRPr lang="en-US" dirty="0"/>
          </a:p>
        </p:txBody>
      </p:sp>
      <p:sp>
        <p:nvSpPr>
          <p:cNvPr id="6" name="Text Placeholder 10"/>
          <p:cNvSpPr>
            <a:spLocks noGrp="1"/>
          </p:cNvSpPr>
          <p:nvPr>
            <p:ph type="body" sz="quarter" idx="13" hasCustomPrompt="1"/>
          </p:nvPr>
        </p:nvSpPr>
        <p:spPr>
          <a:xfrm>
            <a:off x="0" y="5040000"/>
            <a:ext cx="9144000" cy="505267"/>
          </a:xfrm>
          <a:solidFill>
            <a:schemeClr val="bg1">
              <a:alpha val="60000"/>
            </a:schemeClr>
          </a:solidFill>
        </p:spPr>
        <p:txBody>
          <a:bodyPr lIns="182880">
            <a:spAutoFit/>
          </a:bodyPr>
          <a:lstStyle>
            <a:lvl1pPr>
              <a:lnSpc>
                <a:spcPts val="3000"/>
              </a:lnSpc>
              <a:spcBef>
                <a:spcPts val="800"/>
              </a:spcBef>
              <a:defRPr kumimoji="0" lang="en-US" sz="3600" b="0" i="0" u="none" strike="noStrike" kern="0" cap="none" spc="0" normalizeH="0" baseline="0" noProof="0" dirty="0" smtClean="0">
                <a:ln>
                  <a:noFill/>
                </a:ln>
                <a:solidFill>
                  <a:schemeClr val="tx2"/>
                </a:solidFill>
                <a:effectLst/>
                <a:uLnTx/>
                <a:uFillTx/>
                <a:latin typeface="Helvetica Neue Light"/>
                <a:ea typeface="+mj-ea"/>
                <a:cs typeface="Arial"/>
              </a:defRPr>
            </a:lvl1pPr>
          </a:lstStyle>
          <a:p>
            <a:pPr lvl="0"/>
            <a:r>
              <a:rPr lang="en-US" dirty="0" smtClean="0"/>
              <a:t>thanks for your attention, questions?</a:t>
            </a:r>
          </a:p>
        </p:txBody>
      </p:sp>
    </p:spTree>
    <p:extLst>
      <p:ext uri="{BB962C8B-B14F-4D97-AF65-F5344CB8AC3E}">
        <p14:creationId xmlns:p14="http://schemas.microsoft.com/office/powerpoint/2010/main" val="251371049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Q&amp;A//Cover//VideoLoop">
    <p:spTree>
      <p:nvGrpSpPr>
        <p:cNvPr id="1" name=""/>
        <p:cNvGrpSpPr/>
        <p:nvPr/>
      </p:nvGrpSpPr>
      <p:grpSpPr>
        <a:xfrm>
          <a:off x="0" y="0"/>
          <a:ext cx="0" cy="0"/>
          <a:chOff x="0" y="0"/>
          <a:chExt cx="0" cy="0"/>
        </a:xfrm>
      </p:grpSpPr>
      <p:pic>
        <p:nvPicPr>
          <p:cNvPr id="5" name="Picture 4" descr="hpi-logo"/>
          <p:cNvPicPr>
            <a:picLocks noChangeAspect="1" noChangeArrowheads="1"/>
          </p:cNvPicPr>
          <p:nvPr userDrawn="1"/>
        </p:nvPicPr>
        <p:blipFill rotWithShape="1">
          <a:blip r:embed="rId2"/>
          <a:srcRect r="51521" b="14523"/>
          <a:stretch/>
        </p:blipFill>
        <p:spPr bwMode="auto">
          <a:xfrm>
            <a:off x="7696200" y="5107081"/>
            <a:ext cx="1346941" cy="1381587"/>
          </a:xfrm>
          <a:prstGeom prst="rect">
            <a:avLst/>
          </a:prstGeom>
          <a:noFill/>
          <a:ln w="9525">
            <a:noFill/>
            <a:miter lim="800000"/>
            <a:headEnd/>
            <a:tailEnd/>
          </a:ln>
        </p:spPr>
      </p:pic>
      <p:sp>
        <p:nvSpPr>
          <p:cNvPr id="6" name="Rectangle 5"/>
          <p:cNvSpPr/>
          <p:nvPr userDrawn="1"/>
        </p:nvSpPr>
        <p:spPr>
          <a:xfrm>
            <a:off x="6712089" y="6488668"/>
            <a:ext cx="2424390" cy="369332"/>
          </a:xfrm>
          <a:prstGeom prst="rect">
            <a:avLst/>
          </a:prstGeom>
        </p:spPr>
        <p:txBody>
          <a:bodyPr wrap="none">
            <a:spAutoFit/>
          </a:bodyPr>
          <a:lstStyle/>
          <a:p>
            <a:pPr algn="r">
              <a:spcBef>
                <a:spcPct val="20000"/>
              </a:spcBef>
            </a:pPr>
            <a:r>
              <a:rPr lang="en-US" b="0" noProof="1" smtClean="0">
                <a:solidFill>
                  <a:srgbClr val="404040"/>
                </a:solidFill>
                <a:latin typeface="Helvetica Neue Light"/>
              </a:rPr>
              <a:t>hasso</a:t>
            </a:r>
            <a:r>
              <a:rPr lang="en-US" b="0" baseline="0" noProof="1" smtClean="0">
                <a:solidFill>
                  <a:srgbClr val="404040"/>
                </a:solidFill>
                <a:latin typeface="Helvetica Neue Light"/>
              </a:rPr>
              <a:t> </a:t>
            </a:r>
            <a:r>
              <a:rPr lang="en-US" b="0" noProof="1" smtClean="0">
                <a:solidFill>
                  <a:srgbClr val="404040"/>
                </a:solidFill>
                <a:latin typeface="Helvetica Neue Light"/>
              </a:rPr>
              <a:t>plattner institute</a:t>
            </a:r>
            <a:endParaRPr lang="en-US" b="0" noProof="1">
              <a:solidFill>
                <a:srgbClr val="404040"/>
              </a:solidFill>
              <a:latin typeface="Helvetica Neue Light"/>
            </a:endParaRPr>
          </a:p>
        </p:txBody>
      </p:sp>
      <p:sp>
        <p:nvSpPr>
          <p:cNvPr id="7" name="Rectangle 6"/>
          <p:cNvSpPr/>
          <p:nvPr userDrawn="1"/>
        </p:nvSpPr>
        <p:spPr>
          <a:xfrm>
            <a:off x="68541" y="6477000"/>
            <a:ext cx="4648668" cy="369332"/>
          </a:xfrm>
          <a:prstGeom prst="rect">
            <a:avLst/>
          </a:prstGeom>
        </p:spPr>
        <p:txBody>
          <a:bodyPr wrap="none">
            <a:spAutoFit/>
          </a:bodyPr>
          <a:lstStyle/>
          <a:p>
            <a:pPr algn="l">
              <a:spcBef>
                <a:spcPct val="20000"/>
              </a:spcBef>
            </a:pPr>
            <a:r>
              <a:rPr lang="en-US" b="0" noProof="1" smtClean="0">
                <a:solidFill>
                  <a:srgbClr val="404040"/>
                </a:solidFill>
                <a:latin typeface="Helvetica Neue Light"/>
              </a:rPr>
              <a:t>pedro lopes &amp; patrick baudisch @</a:t>
            </a:r>
            <a:r>
              <a:rPr lang="en-US" b="0" baseline="0" noProof="1" smtClean="0">
                <a:solidFill>
                  <a:srgbClr val="404040"/>
                </a:solidFill>
                <a:latin typeface="Helvetica Neue Light"/>
              </a:rPr>
              <a:t> </a:t>
            </a:r>
            <a:r>
              <a:rPr lang="en-US" b="0" noProof="1" smtClean="0">
                <a:solidFill>
                  <a:srgbClr val="404040"/>
                </a:solidFill>
                <a:latin typeface="Helvetica Neue Light"/>
              </a:rPr>
              <a:t>chi/uist’ xx</a:t>
            </a:r>
            <a:endParaRPr lang="en-US" b="0" noProof="1">
              <a:solidFill>
                <a:srgbClr val="404040"/>
              </a:solidFill>
              <a:latin typeface="Helvetica Neue Light"/>
            </a:endParaRPr>
          </a:p>
        </p:txBody>
      </p:sp>
      <p:sp>
        <p:nvSpPr>
          <p:cNvPr id="8" name="Rectangle 7"/>
          <p:cNvSpPr/>
          <p:nvPr userDrawn="1"/>
        </p:nvSpPr>
        <p:spPr>
          <a:xfrm>
            <a:off x="76200" y="5181600"/>
            <a:ext cx="7394743" cy="1369606"/>
          </a:xfrm>
          <a:prstGeom prst="rect">
            <a:avLst/>
          </a:prstGeom>
        </p:spPr>
        <p:txBody>
          <a:bodyPr wrap="none">
            <a:spAutoFit/>
          </a:bodyPr>
          <a:lstStyle/>
          <a:p>
            <a:pPr algn="l">
              <a:lnSpc>
                <a:spcPts val="3000"/>
              </a:lnSpc>
              <a:spcBef>
                <a:spcPct val="20000"/>
              </a:spcBef>
            </a:pPr>
            <a:r>
              <a:rPr lang="en-US" sz="4000" b="0" noProof="1" smtClean="0">
                <a:solidFill>
                  <a:srgbClr val="404040"/>
                </a:solidFill>
                <a:latin typeface="Helvetica Neue Light"/>
              </a:rPr>
              <a:t> </a:t>
            </a:r>
          </a:p>
          <a:p>
            <a:pPr algn="l">
              <a:lnSpc>
                <a:spcPct val="70000"/>
              </a:lnSpc>
              <a:spcBef>
                <a:spcPts val="0"/>
              </a:spcBef>
            </a:pPr>
            <a:r>
              <a:rPr lang="en-US" sz="4000" b="0" noProof="1" smtClean="0">
                <a:solidFill>
                  <a:srgbClr val="404040"/>
                </a:solidFill>
                <a:latin typeface="Helvetica Neue Light"/>
              </a:rPr>
              <a:t>paper titles usually are long and </a:t>
            </a:r>
          </a:p>
          <a:p>
            <a:pPr algn="l">
              <a:lnSpc>
                <a:spcPct val="70000"/>
              </a:lnSpc>
              <a:spcBef>
                <a:spcPts val="0"/>
              </a:spcBef>
            </a:pPr>
            <a:r>
              <a:rPr lang="en-US" sz="4000" b="0" noProof="1" smtClean="0">
                <a:solidFill>
                  <a:srgbClr val="404040"/>
                </a:solidFill>
                <a:latin typeface="Helvetica Neue Light"/>
              </a:rPr>
              <a:t>explain what the system is about</a:t>
            </a:r>
            <a:endParaRPr lang="en-US" sz="4000" b="0" noProof="1">
              <a:solidFill>
                <a:srgbClr val="404040"/>
              </a:solidFill>
              <a:latin typeface="Helvetica Neue Light"/>
            </a:endParaRPr>
          </a:p>
        </p:txBody>
      </p:sp>
      <p:sp>
        <p:nvSpPr>
          <p:cNvPr id="9" name="Rectangle 8"/>
          <p:cNvSpPr/>
          <p:nvPr userDrawn="1"/>
        </p:nvSpPr>
        <p:spPr>
          <a:xfrm>
            <a:off x="83859" y="5199474"/>
            <a:ext cx="4698669" cy="515526"/>
          </a:xfrm>
          <a:prstGeom prst="rect">
            <a:avLst/>
          </a:prstGeom>
        </p:spPr>
        <p:txBody>
          <a:bodyPr wrap="none">
            <a:spAutoFit/>
          </a:bodyPr>
          <a:lstStyle/>
          <a:p>
            <a:pPr algn="l">
              <a:lnSpc>
                <a:spcPts val="3000"/>
              </a:lnSpc>
              <a:spcBef>
                <a:spcPct val="20000"/>
              </a:spcBef>
            </a:pPr>
            <a:r>
              <a:rPr lang="en-US" sz="4000" b="0" noProof="1" smtClean="0">
                <a:solidFill>
                  <a:srgbClr val="404040"/>
                </a:solidFill>
                <a:latin typeface="Helvetica Neue"/>
              </a:rPr>
              <a:t>name of the system</a:t>
            </a:r>
          </a:p>
        </p:txBody>
      </p:sp>
      <p:sp>
        <p:nvSpPr>
          <p:cNvPr id="10" name="Media Placeholder 2"/>
          <p:cNvSpPr>
            <a:spLocks noGrp="1"/>
          </p:cNvSpPr>
          <p:nvPr>
            <p:ph type="media" sz="quarter" idx="11" hasCustomPrompt="1"/>
          </p:nvPr>
        </p:nvSpPr>
        <p:spPr>
          <a:xfrm>
            <a:off x="0" y="0"/>
            <a:ext cx="9144000" cy="6832728"/>
          </a:xfrm>
        </p:spPr>
        <p:txBody>
          <a:bodyPr/>
          <a:lstStyle>
            <a:lvl1pPr>
              <a:defRPr baseline="0"/>
            </a:lvl1pPr>
          </a:lstStyle>
          <a:p>
            <a:r>
              <a:rPr lang="en-US" dirty="0" smtClean="0"/>
              <a:t>Video of a cool part of the system, uncut and on loop for Q&amp;A</a:t>
            </a:r>
            <a:endParaRPr lang="en-US" dirty="0"/>
          </a:p>
        </p:txBody>
      </p:sp>
    </p:spTree>
    <p:extLst>
      <p:ext uri="{BB962C8B-B14F-4D97-AF65-F5344CB8AC3E}">
        <p14:creationId xmlns:p14="http://schemas.microsoft.com/office/powerpoint/2010/main" val="91230559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ExtraSlides//Whi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0" y="2937903"/>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000" b="0" i="0" u="none" strike="noStrike" kern="0" cap="none" spc="0" normalizeH="0" baseline="0" noProof="0" dirty="0">
                <a:ln>
                  <a:noFill/>
                </a:ln>
                <a:solidFill>
                  <a:schemeClr val="accent4"/>
                </a:solidFill>
                <a:effectLst/>
                <a:uLnTx/>
                <a:uFillTx/>
                <a:latin typeface="Helvetica Neue Light"/>
                <a:ea typeface="+mj-ea"/>
                <a:cs typeface="+mj-cs"/>
              </a:defRPr>
            </a:lvl1pPr>
          </a:lstStyle>
          <a:p>
            <a:pPr marL="0" marR="0" lvl="0" indent="0" algn="r" defTabSz="914400" rtl="0" eaLnBrk="1" fontAlgn="base" latinLnBrk="0" hangingPunct="1">
              <a:lnSpc>
                <a:spcPts val="5900"/>
              </a:lnSpc>
              <a:spcBef>
                <a:spcPct val="0"/>
              </a:spcBef>
              <a:spcAft>
                <a:spcPct val="0"/>
              </a:spcAft>
              <a:buClrTx/>
              <a:buSzTx/>
              <a:buFontTx/>
              <a:buNone/>
              <a:tabLst/>
              <a:defRPr/>
            </a:pPr>
            <a:r>
              <a:rPr lang="en-US" dirty="0" err="1" smtClean="0"/>
              <a:t>talk.load</a:t>
            </a:r>
            <a:r>
              <a:rPr lang="en-US" dirty="0" smtClean="0"/>
              <a:t>(“extra”);</a:t>
            </a:r>
            <a:endParaRPr lang="en-US" dirty="0"/>
          </a:p>
        </p:txBody>
      </p:sp>
      <p:sp>
        <p:nvSpPr>
          <p:cNvPr id="4" name="Title 4"/>
          <p:cNvSpPr txBox="1">
            <a:spLocks/>
          </p:cNvSpPr>
          <p:nvPr userDrawn="1"/>
        </p:nvSpPr>
        <p:spPr>
          <a:xfrm>
            <a:off x="76200" y="3505200"/>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600" b="1" i="0" u="none" strike="noStrike" kern="0" cap="none" spc="0" normalizeH="0" baseline="0" noProof="0" dirty="0">
                <a:ln>
                  <a:noFill/>
                </a:ln>
                <a:solidFill>
                  <a:schemeClr val="accent4"/>
                </a:solidFill>
                <a:effectLst/>
                <a:uLnTx/>
                <a:uFillTx/>
                <a:latin typeface="Helvetica Neue Light"/>
                <a:ea typeface="+mj-ea"/>
                <a:cs typeface="+mj-cs"/>
              </a:defRPr>
            </a:lvl1pPr>
            <a:lvl2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2pPr>
            <a:lvl3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3pPr>
            <a:lvl4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4pPr>
            <a:lvl5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5pPr>
            <a:lvl6pPr marL="4572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9pPr>
          </a:lstStyle>
          <a:p>
            <a:pPr eaLnBrk="1" hangingPunct="1">
              <a:lnSpc>
                <a:spcPts val="5900"/>
              </a:lnSpc>
              <a:spcBef>
                <a:spcPct val="0"/>
              </a:spcBef>
              <a:defRPr/>
            </a:pPr>
            <a:endParaRPr lang="en-US" sz="4000" b="0" i="0" dirty="0"/>
          </a:p>
        </p:txBody>
      </p:sp>
    </p:spTree>
    <p:extLst>
      <p:ext uri="{BB962C8B-B14F-4D97-AF65-F5344CB8AC3E}">
        <p14:creationId xmlns:p14="http://schemas.microsoft.com/office/powerpoint/2010/main" val="1435278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EOF//Whi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0" y="2937903"/>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000" b="0" i="0" u="none" strike="noStrike" kern="0" cap="none" spc="0" normalizeH="0" baseline="0" noProof="0" dirty="0">
                <a:ln>
                  <a:noFill/>
                </a:ln>
                <a:solidFill>
                  <a:schemeClr val="accent4"/>
                </a:solidFill>
                <a:effectLst/>
                <a:uLnTx/>
                <a:uFillTx/>
                <a:latin typeface="Helvetica Neue Light"/>
                <a:ea typeface="+mj-ea"/>
                <a:cs typeface="+mj-cs"/>
              </a:defRPr>
            </a:lvl1pPr>
          </a:lstStyle>
          <a:p>
            <a:pPr marL="0" marR="0" lvl="0" indent="0" algn="r" defTabSz="914400" rtl="0" eaLnBrk="1" fontAlgn="base" latinLnBrk="0" hangingPunct="1">
              <a:lnSpc>
                <a:spcPts val="5900"/>
              </a:lnSpc>
              <a:spcBef>
                <a:spcPct val="0"/>
              </a:spcBef>
              <a:spcAft>
                <a:spcPct val="0"/>
              </a:spcAft>
              <a:buClrTx/>
              <a:buSzTx/>
              <a:buFontTx/>
              <a:buNone/>
              <a:tabLst/>
              <a:defRPr/>
            </a:pPr>
            <a:r>
              <a:rPr lang="en-US" dirty="0" smtClean="0"/>
              <a:t>exit(0);</a:t>
            </a:r>
            <a:endParaRPr lang="en-US" dirty="0"/>
          </a:p>
        </p:txBody>
      </p:sp>
      <p:sp>
        <p:nvSpPr>
          <p:cNvPr id="4" name="Title 4"/>
          <p:cNvSpPr txBox="1">
            <a:spLocks/>
          </p:cNvSpPr>
          <p:nvPr userDrawn="1"/>
        </p:nvSpPr>
        <p:spPr>
          <a:xfrm>
            <a:off x="76200" y="3505200"/>
            <a:ext cx="9144000" cy="7958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600" b="1" i="0" u="none" strike="noStrike" kern="0" cap="none" spc="0" normalizeH="0" baseline="0" noProof="0" dirty="0">
                <a:ln>
                  <a:noFill/>
                </a:ln>
                <a:solidFill>
                  <a:schemeClr val="accent4"/>
                </a:solidFill>
                <a:effectLst/>
                <a:uLnTx/>
                <a:uFillTx/>
                <a:latin typeface="Helvetica Neue Light"/>
                <a:ea typeface="+mj-ea"/>
                <a:cs typeface="+mj-cs"/>
              </a:defRPr>
            </a:lvl1pPr>
            <a:lvl2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2pPr>
            <a:lvl3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3pPr>
            <a:lvl4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4pPr>
            <a:lvl5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5pPr>
            <a:lvl6pPr marL="4572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9pPr>
          </a:lstStyle>
          <a:p>
            <a:pPr eaLnBrk="1" hangingPunct="1">
              <a:lnSpc>
                <a:spcPts val="5900"/>
              </a:lnSpc>
              <a:spcBef>
                <a:spcPct val="0"/>
              </a:spcBef>
              <a:defRPr/>
            </a:pPr>
            <a:endParaRPr lang="en-US" sz="4000" b="0" i="0" dirty="0"/>
          </a:p>
        </p:txBody>
      </p:sp>
    </p:spTree>
    <p:extLst>
      <p:ext uri="{BB962C8B-B14F-4D97-AF65-F5344CB8AC3E}">
        <p14:creationId xmlns:p14="http://schemas.microsoft.com/office/powerpoint/2010/main" val="2057231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TextMiddle//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246438"/>
            <a:ext cx="8229600" cy="715962"/>
          </a:xfrm>
          <a:prstGeom prst="rect">
            <a:avLst/>
          </a:prstGeom>
        </p:spPr>
        <p:txBody>
          <a:bodyPr vert="horz"/>
          <a:lstStyle>
            <a:lvl1pPr>
              <a:lnSpc>
                <a:spcPct val="70000"/>
              </a:lnSpc>
              <a:defRPr sz="3000">
                <a:solidFill>
                  <a:schemeClr val="tx1"/>
                </a:solidFill>
                <a:latin typeface="Helvetica Neue Light"/>
              </a:defRPr>
            </a:lvl1pPr>
          </a:lstStyle>
          <a:p>
            <a:r>
              <a:rPr lang="x-none" dirty="0" smtClean="0"/>
              <a:t>something we wanna say about science</a:t>
            </a:r>
            <a:br>
              <a:rPr lang="x-none" dirty="0" smtClean="0"/>
            </a:br>
            <a:r>
              <a:rPr lang="x-none" dirty="0" smtClean="0"/>
              <a:t>in particular about how HCI works</a:t>
            </a:r>
            <a:endParaRPr lang="en-US" dirty="0"/>
          </a:p>
        </p:txBody>
      </p:sp>
    </p:spTree>
    <p:extLst>
      <p:ext uri="{BB962C8B-B14F-4D97-AF65-F5344CB8AC3E}">
        <p14:creationId xmlns:p14="http://schemas.microsoft.com/office/powerpoint/2010/main" val="3044980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6_Middle White">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0" y="4916269"/>
            <a:ext cx="9144000" cy="646331"/>
          </a:xfrm>
          <a:solidFill>
            <a:schemeClr val="bg1">
              <a:alpha val="60000"/>
            </a:schemeClr>
          </a:solidFill>
        </p:spPr>
        <p:txBody>
          <a:bodyPr lIns="182880">
            <a:spAutoFit/>
          </a:bodyPr>
          <a:lstStyle>
            <a:lvl1pPr>
              <a:defRPr kumimoji="0" lang="en-US" sz="3600" b="0" i="0" u="none" strike="noStrike" kern="0" cap="none" spc="0" normalizeH="0" baseline="0" noProof="0" dirty="0" smtClean="0">
                <a:ln>
                  <a:noFill/>
                </a:ln>
                <a:solidFill>
                  <a:schemeClr val="tx2"/>
                </a:solidFill>
                <a:effectLst/>
                <a:uLnTx/>
                <a:uFillTx/>
                <a:latin typeface="Arial"/>
                <a:ea typeface="+mj-ea"/>
                <a:cs typeface="Arial"/>
              </a:defRPr>
            </a:lvl1pPr>
          </a:lstStyle>
          <a:p>
            <a:pPr lvl="0"/>
            <a:r>
              <a:rPr lang="en-US" dirty="0" smtClean="0"/>
              <a:t>Click to edit Master text styles</a:t>
            </a:r>
          </a:p>
        </p:txBody>
      </p:sp>
    </p:spTree>
    <p:extLst>
      <p:ext uri="{BB962C8B-B14F-4D97-AF65-F5344CB8AC3E}">
        <p14:creationId xmlns:p14="http://schemas.microsoft.com/office/powerpoint/2010/main" val="1718552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8E2D4C0-E4E0-3840-8CD5-FD87B7145214}" type="datetimeFigureOut">
              <a:rPr lang="en-US" smtClean="0"/>
              <a:pPr/>
              <a:t>8/31/14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7E01D61-BCF9-C24E-B0D4-6E6A65CB88ED}" type="slidenum">
              <a:rPr lang="en-US" smtClean="0"/>
              <a:pPr/>
              <a:t>‹#›</a:t>
            </a:fld>
            <a:endParaRPr lang="en-US"/>
          </a:p>
        </p:txBody>
      </p:sp>
    </p:spTree>
    <p:extLst>
      <p:ext uri="{BB962C8B-B14F-4D97-AF65-F5344CB8AC3E}">
        <p14:creationId xmlns:p14="http://schemas.microsoft.com/office/powerpoint/2010/main" val="532201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Middle White">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0" y="4916269"/>
            <a:ext cx="9144000" cy="646331"/>
          </a:xfrm>
          <a:solidFill>
            <a:schemeClr val="tx1">
              <a:alpha val="60000"/>
            </a:schemeClr>
          </a:solidFill>
        </p:spPr>
        <p:txBody>
          <a:bodyPr lIns="182880">
            <a:spAutoFit/>
          </a:bodyPr>
          <a:lstStyle>
            <a:lvl1pPr>
              <a:defRPr kumimoji="0" lang="en-US" sz="3600" b="0" i="0" u="none" strike="noStrike" kern="0" cap="none" spc="0" normalizeH="0" baseline="0" noProof="0" dirty="0" smtClean="0">
                <a:ln>
                  <a:noFill/>
                </a:ln>
                <a:solidFill>
                  <a:schemeClr val="bg1"/>
                </a:solidFill>
                <a:effectLst/>
                <a:uLnTx/>
                <a:uFillTx/>
                <a:latin typeface="Arial"/>
                <a:ea typeface="+mj-ea"/>
                <a:cs typeface="Arial"/>
              </a:defRPr>
            </a:lvl1pPr>
          </a:lstStyle>
          <a:p>
            <a:pPr lvl="0"/>
            <a:r>
              <a:rPr lang="en-US" dirty="0" smtClean="0"/>
              <a:t>Click to edit Master text styles</a:t>
            </a:r>
          </a:p>
        </p:txBody>
      </p:sp>
    </p:spTree>
    <p:extLst>
      <p:ext uri="{BB962C8B-B14F-4D97-AF65-F5344CB8AC3E}">
        <p14:creationId xmlns:p14="http://schemas.microsoft.com/office/powerpoint/2010/main" val="967589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_Middle White">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381000" y="3881735"/>
            <a:ext cx="8610600" cy="461665"/>
          </a:xfrm>
          <a:noFill/>
          <a:ln w="9525">
            <a:noFill/>
            <a:miter lim="800000"/>
            <a:headEnd/>
            <a:tailEnd/>
          </a:ln>
        </p:spPr>
        <p:txBody>
          <a:bodyPr/>
          <a:lstStyle>
            <a:lvl1pPr>
              <a:defRPr lang="en-US" sz="2400" dirty="0" smtClean="0">
                <a:solidFill>
                  <a:schemeClr val="accent6"/>
                </a:solidFill>
                <a:latin typeface="+mn-lt"/>
                <a:ea typeface="+mn-ea"/>
                <a:cs typeface="+mn-cs"/>
              </a:defRPr>
            </a:lvl1pPr>
          </a:lstStyle>
          <a:p>
            <a:pPr lvl="0"/>
            <a:r>
              <a:rPr lang="en-US" smtClean="0"/>
              <a:t>Click to edit Master text styles</a:t>
            </a:r>
          </a:p>
        </p:txBody>
      </p:sp>
      <p:sp>
        <p:nvSpPr>
          <p:cNvPr id="5" name="Title 4"/>
          <p:cNvSpPr>
            <a:spLocks noGrp="1"/>
          </p:cNvSpPr>
          <p:nvPr>
            <p:ph type="title"/>
          </p:nvPr>
        </p:nvSpPr>
        <p:spPr>
          <a:xfrm>
            <a:off x="381000" y="2895600"/>
            <a:ext cx="8763000" cy="18158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0" fontAlgn="base" hangingPunct="0">
              <a:lnSpc>
                <a:spcPct val="100000"/>
              </a:lnSpc>
              <a:spcBef>
                <a:spcPct val="20000"/>
              </a:spcBef>
              <a:spcAft>
                <a:spcPct val="0"/>
              </a:spcAft>
              <a:defRPr lang="en-US" sz="5600" b="1" i="0" dirty="0" smtClean="0">
                <a:solidFill>
                  <a:schemeClr val="accent6"/>
                </a:solidFill>
                <a:latin typeface=""/>
                <a:ea typeface="+mn-ea"/>
                <a:cs typeface="+mn-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5419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8_Middle White">
    <p:bg>
      <p:bgPr>
        <a:solidFill>
          <a:schemeClr val="tx1"/>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0" y="4916269"/>
            <a:ext cx="9144000" cy="646331"/>
          </a:xfrm>
          <a:solidFill>
            <a:schemeClr val="tx1">
              <a:alpha val="60000"/>
            </a:schemeClr>
          </a:solidFill>
        </p:spPr>
        <p:txBody>
          <a:bodyPr lIns="182880">
            <a:spAutoFit/>
          </a:bodyPr>
          <a:lstStyle>
            <a:lvl1pPr>
              <a:defRPr kumimoji="0" lang="en-US" sz="3600" b="0" i="0" u="none" strike="noStrike" kern="0" cap="none" spc="0" normalizeH="0" baseline="0" noProof="0" dirty="0" smtClean="0">
                <a:ln>
                  <a:noFill/>
                </a:ln>
                <a:solidFill>
                  <a:schemeClr val="bg1"/>
                </a:solidFill>
                <a:effectLst/>
                <a:uLnTx/>
                <a:uFillTx/>
                <a:latin typeface="Arial"/>
                <a:ea typeface="+mj-ea"/>
                <a:cs typeface="Arial"/>
              </a:defRPr>
            </a:lvl1pPr>
          </a:lstStyle>
          <a:p>
            <a:pPr lvl="0"/>
            <a:r>
              <a:rPr lang="en-US" dirty="0" smtClean="0"/>
              <a:t>Click to edit Master text styles</a:t>
            </a:r>
          </a:p>
        </p:txBody>
      </p:sp>
    </p:spTree>
    <p:extLst>
      <p:ext uri="{BB962C8B-B14F-4D97-AF65-F5344CB8AC3E}">
        <p14:creationId xmlns:p14="http://schemas.microsoft.com/office/powerpoint/2010/main" val="2677340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4724400" y="4648200"/>
            <a:ext cx="4191000" cy="1033463"/>
          </a:xfrm>
          <a:prstGeom prst="rect">
            <a:avLst/>
          </a:prstGeom>
          <a:noFill/>
          <a:ln w="9525">
            <a:noFill/>
            <a:miter lim="800000"/>
            <a:headEnd/>
            <a:tailEnd/>
          </a:ln>
        </p:spPr>
        <p:txBody>
          <a:bodyPr>
            <a:prstTxWarp prst="textNoShape">
              <a:avLst/>
            </a:prstTxWarp>
            <a:spAutoFit/>
          </a:bodyPr>
          <a:lstStyle/>
          <a:p>
            <a:pPr algn="r">
              <a:spcBef>
                <a:spcPct val="20000"/>
              </a:spcBef>
            </a:pPr>
            <a:r>
              <a:rPr lang="x-none" b="0" noProof="1" smtClean="0">
                <a:solidFill>
                  <a:schemeClr val="tx2"/>
                </a:solidFill>
              </a:rPr>
              <a:t>pedro lopes</a:t>
            </a:r>
            <a:endParaRPr b="0" noProof="1">
              <a:solidFill>
                <a:schemeClr val="tx2"/>
              </a:solidFill>
            </a:endParaRPr>
          </a:p>
          <a:p>
            <a:pPr algn="r">
              <a:spcBef>
                <a:spcPct val="20000"/>
              </a:spcBef>
            </a:pPr>
            <a:r>
              <a:rPr b="1" noProof="1">
                <a:solidFill>
                  <a:schemeClr val="accent1"/>
                </a:solidFill>
              </a:rPr>
              <a:t>hci</a:t>
            </a:r>
          </a:p>
          <a:p>
            <a:pPr algn="r">
              <a:spcBef>
                <a:spcPct val="20000"/>
              </a:spcBef>
            </a:pPr>
            <a:r>
              <a:rPr b="0" noProof="1">
                <a:solidFill>
                  <a:srgbClr val="404040"/>
                </a:solidFill>
              </a:rPr>
              <a:t>hasso-plattner institute</a:t>
            </a:r>
          </a:p>
        </p:txBody>
      </p:sp>
      <p:sp>
        <p:nvSpPr>
          <p:cNvPr id="2" name="Title 1"/>
          <p:cNvSpPr>
            <a:spLocks noGrp="1"/>
          </p:cNvSpPr>
          <p:nvPr>
            <p:ph type="ctrTitle" hasCustomPrompt="1"/>
          </p:nvPr>
        </p:nvSpPr>
        <p:spPr>
          <a:xfrm>
            <a:off x="0" y="1691819"/>
            <a:ext cx="7772400" cy="4708981"/>
          </a:xfrm>
          <a:prstGeom prst="rect">
            <a:avLst/>
          </a:prstGeom>
          <a:noFill/>
          <a:ln w="9525">
            <a:noFill/>
            <a:miter lim="800000"/>
            <a:headEnd/>
            <a:tailEnd/>
          </a:ln>
        </p:spPr>
        <p:txBody>
          <a:bodyPr wrap="square" anchor="ctr">
            <a:prstTxWarp prst="textNoShape">
              <a:avLst/>
            </a:prstTxWarp>
            <a:spAutoFit/>
          </a:bodyPr>
          <a:lstStyle>
            <a:lvl1pPr marL="0" indent="0" algn="l" rtl="0" eaLnBrk="0" fontAlgn="base" hangingPunct="0">
              <a:lnSpc>
                <a:spcPct val="100000"/>
              </a:lnSpc>
              <a:spcBef>
                <a:spcPct val="0"/>
              </a:spcBef>
              <a:spcAft>
                <a:spcPct val="0"/>
              </a:spcAft>
              <a:defRPr lang="en-US" sz="30000" b="1" kern="1200" dirty="0">
                <a:solidFill>
                  <a:schemeClr val="accent1"/>
                </a:solidFill>
                <a:latin typeface="Arial" pitchFamily="-96" charset="0"/>
                <a:ea typeface="Arial" pitchFamily="-96" charset="0"/>
                <a:cs typeface="Arial" pitchFamily="-96" charset="0"/>
              </a:defRPr>
            </a:lvl1pPr>
          </a:lstStyle>
          <a:p>
            <a:r>
              <a:rPr lang="en-US" dirty="0" smtClean="0"/>
              <a:t>#</a:t>
            </a:r>
            <a:endParaRPr lang="en-US" dirty="0"/>
          </a:p>
        </p:txBody>
      </p:sp>
      <p:sp>
        <p:nvSpPr>
          <p:cNvPr id="3" name="Subtitle 2"/>
          <p:cNvSpPr>
            <a:spLocks noGrp="1"/>
          </p:cNvSpPr>
          <p:nvPr>
            <p:ph type="subTitle" idx="1"/>
          </p:nvPr>
        </p:nvSpPr>
        <p:spPr>
          <a:xfrm>
            <a:off x="0" y="5519172"/>
            <a:ext cx="6323151" cy="1338828"/>
          </a:xfrm>
          <a:noFill/>
          <a:ln w="9525">
            <a:noFill/>
            <a:miter lim="800000"/>
            <a:headEnd/>
            <a:tailEnd/>
          </a:ln>
        </p:spPr>
        <p:txBody>
          <a:bodyPr wrap="none" lIns="0" tIns="0" rIns="0" bIns="0">
            <a:spAutoFit/>
          </a:bodyPr>
          <a:lstStyle>
            <a:lvl1pPr marL="0" indent="0" algn="l">
              <a:buNone/>
              <a:defRPr lang="en-US" sz="8700" b="1" kern="1200">
                <a:solidFill>
                  <a:schemeClr val="accent1"/>
                </a:solidFill>
                <a:latin typeface="Arial" pitchFamily="-112" charset="0"/>
                <a:ea typeface="Arial" pitchFamily="-112" charset="0"/>
                <a:cs typeface="Arial" pitchFamily="-112"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lvl="0"/>
            <a:r>
              <a:rPr lang="en-US" dirty="0" smtClean="0"/>
              <a:t>Click to edit</a:t>
            </a:r>
            <a:endParaRPr lang="en-US" dirty="0"/>
          </a:p>
        </p:txBody>
      </p:sp>
    </p:spTree>
    <p:extLst>
      <p:ext uri="{BB962C8B-B14F-4D97-AF65-F5344CB8AC3E}">
        <p14:creationId xmlns:p14="http://schemas.microsoft.com/office/powerpoint/2010/main" val="1783544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439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848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Dark//Void//Pic">
    <p:bg>
      <p:bgPr>
        <a:solidFill>
          <a:schemeClr val="tx1"/>
        </a:solidFill>
        <a:effectLst/>
      </p:bgPr>
    </p:bg>
    <p:spTree>
      <p:nvGrpSpPr>
        <p:cNvPr id="1" name=""/>
        <p:cNvGrpSpPr/>
        <p:nvPr/>
      </p:nvGrpSpPr>
      <p:grpSpPr>
        <a:xfrm>
          <a:off x="0" y="0"/>
          <a:ext cx="0" cy="0"/>
          <a:chOff x="0" y="0"/>
          <a:chExt cx="0" cy="0"/>
        </a:xfrm>
      </p:grpSpPr>
      <p:sp>
        <p:nvSpPr>
          <p:cNvPr id="2" name="Picture Placeholder 10"/>
          <p:cNvSpPr>
            <a:spLocks noGrp="1"/>
          </p:cNvSpPr>
          <p:nvPr>
            <p:ph type="pic" sz="quarter" idx="10" hasCustomPrompt="1"/>
          </p:nvPr>
        </p:nvSpPr>
        <p:spPr>
          <a:xfrm>
            <a:off x="0" y="0"/>
            <a:ext cx="9157793" cy="6872189"/>
          </a:xfrm>
        </p:spPr>
        <p:txBody>
          <a:bodyPr/>
          <a:lstStyle>
            <a:lvl1pPr>
              <a:defRPr baseline="0">
                <a:solidFill>
                  <a:schemeClr val="bg1"/>
                </a:solidFill>
              </a:defRPr>
            </a:lvl1pPr>
          </a:lstStyle>
          <a:p>
            <a:r>
              <a:rPr lang="en-US" dirty="0" smtClean="0"/>
              <a:t>an image of our system</a:t>
            </a:r>
            <a:endParaRPr lang="en-US" dirty="0"/>
          </a:p>
        </p:txBody>
      </p:sp>
    </p:spTree>
    <p:extLst>
      <p:ext uri="{BB962C8B-B14F-4D97-AF65-F5344CB8AC3E}">
        <p14:creationId xmlns:p14="http://schemas.microsoft.com/office/powerpoint/2010/main" val="5624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While//Void//Pic">
    <p:spTree>
      <p:nvGrpSpPr>
        <p:cNvPr id="1" name=""/>
        <p:cNvGrpSpPr/>
        <p:nvPr/>
      </p:nvGrpSpPr>
      <p:grpSpPr>
        <a:xfrm>
          <a:off x="0" y="0"/>
          <a:ext cx="0" cy="0"/>
          <a:chOff x="0" y="0"/>
          <a:chExt cx="0" cy="0"/>
        </a:xfrm>
      </p:grpSpPr>
      <p:sp>
        <p:nvSpPr>
          <p:cNvPr id="2" name="Picture Placeholder 10"/>
          <p:cNvSpPr>
            <a:spLocks noGrp="1"/>
          </p:cNvSpPr>
          <p:nvPr>
            <p:ph type="pic" sz="quarter" idx="10" hasCustomPrompt="1"/>
          </p:nvPr>
        </p:nvSpPr>
        <p:spPr>
          <a:xfrm>
            <a:off x="0" y="0"/>
            <a:ext cx="9157793" cy="6872189"/>
          </a:xfrm>
        </p:spPr>
        <p:txBody>
          <a:bodyPr/>
          <a:lstStyle>
            <a:lvl1pPr>
              <a:defRPr baseline="0"/>
            </a:lvl1pPr>
          </a:lstStyle>
          <a:p>
            <a:r>
              <a:rPr lang="en-US" dirty="0" smtClean="0"/>
              <a:t>an image of our system </a:t>
            </a:r>
            <a:endParaRPr lang="en-US" dirty="0"/>
          </a:p>
        </p:txBody>
      </p:sp>
    </p:spTree>
    <p:extLst>
      <p:ext uri="{BB962C8B-B14F-4D97-AF65-F5344CB8AC3E}">
        <p14:creationId xmlns:p14="http://schemas.microsoft.com/office/powerpoint/2010/main" val="1160410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GreyCaption//Whit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0" y="5040000"/>
            <a:ext cx="9144000" cy="921664"/>
          </a:xfrm>
          <a:solidFill>
            <a:schemeClr val="tx1">
              <a:alpha val="60000"/>
            </a:schemeClr>
          </a:solidFill>
        </p:spPr>
        <p:txBody>
          <a:bodyPr lIns="182880" tIns="93600" anchor="ctr" anchorCtr="0">
            <a:spAutoFit/>
          </a:bodyPr>
          <a:lstStyle>
            <a:lvl1pPr>
              <a:lnSpc>
                <a:spcPct val="70000"/>
              </a:lnSpc>
              <a:spcBef>
                <a:spcPts val="0"/>
              </a:spcBef>
              <a:defRPr kumimoji="0" lang="en-US" sz="3500" b="0" i="0" u="none" strike="noStrike" kern="0" cap="none" spc="0" normalizeH="0" baseline="0" noProof="0" dirty="0" smtClean="0">
                <a:ln>
                  <a:noFill/>
                </a:ln>
                <a:solidFill>
                  <a:schemeClr val="bg1"/>
                </a:solidFill>
                <a:effectLst/>
                <a:uLnTx/>
                <a:uFillTx/>
                <a:latin typeface="Helvetica Neue Light"/>
                <a:ea typeface="+mj-ea"/>
                <a:cs typeface="Arial"/>
              </a:defRPr>
            </a:lvl1pPr>
          </a:lstStyle>
          <a:p>
            <a:pPr lvl="0"/>
            <a:r>
              <a:rPr lang="en-US" dirty="0" smtClean="0"/>
              <a:t>click to edit master text styles</a:t>
            </a:r>
          </a:p>
          <a:p>
            <a:pPr lvl="0"/>
            <a:r>
              <a:rPr lang="en-US" dirty="0" smtClean="0"/>
              <a:t>and add systems too      </a:t>
            </a:r>
            <a:r>
              <a:rPr lang="en-US" dirty="0" err="1" smtClean="0"/>
              <a:t>hci</a:t>
            </a:r>
            <a:endParaRPr lang="en-US" dirty="0" smtClean="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WhiteCaption//Whit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0" y="5040000"/>
            <a:ext cx="9144000" cy="943977"/>
          </a:xfrm>
          <a:solidFill>
            <a:schemeClr val="bg1">
              <a:alpha val="60000"/>
            </a:schemeClr>
          </a:solidFill>
        </p:spPr>
        <p:txBody>
          <a:bodyPr lIns="182880" tIns="93600" anchor="ctr" anchorCtr="0">
            <a:spAutoFit/>
          </a:bodyPr>
          <a:lstStyle>
            <a:lvl1pPr>
              <a:lnSpc>
                <a:spcPct val="70000"/>
              </a:lnSpc>
              <a:spcBef>
                <a:spcPts val="0"/>
              </a:spcBef>
              <a:defRPr kumimoji="0" lang="en-US" sz="3600" b="0" i="0" u="none" strike="noStrike" kern="0" cap="none" spc="0" normalizeH="0" baseline="0" noProof="0" dirty="0" smtClean="0">
                <a:ln>
                  <a:noFill/>
                </a:ln>
                <a:solidFill>
                  <a:schemeClr val="tx2"/>
                </a:solidFill>
                <a:effectLst/>
                <a:uLnTx/>
                <a:uFillTx/>
                <a:latin typeface="Helvetica Neue Light"/>
                <a:ea typeface="+mj-ea"/>
                <a:cs typeface="Arial"/>
              </a:defRPr>
            </a:lvl1pPr>
          </a:lstStyle>
          <a:p>
            <a:pPr lvl="0"/>
            <a:r>
              <a:rPr lang="en-US" dirty="0" smtClean="0"/>
              <a:t>click to edit master text styles</a:t>
            </a:r>
          </a:p>
          <a:p>
            <a:pPr lvl="0"/>
            <a:r>
              <a:rPr lang="en-US" dirty="0" smtClean="0"/>
              <a:t>and add systems too      </a:t>
            </a:r>
            <a:r>
              <a:rPr lang="en-US" dirty="0" err="1" smtClean="0"/>
              <a:t>hci</a:t>
            </a:r>
            <a:endParaRPr lang="en-US"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BlackCaption//Black">
    <p:bg>
      <p:bgPr>
        <a:solidFill>
          <a:schemeClr val="tx1"/>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0" y="5040000"/>
            <a:ext cx="9144000" cy="1046570"/>
          </a:xfrm>
          <a:solidFill>
            <a:schemeClr val="tx1">
              <a:alpha val="60000"/>
            </a:schemeClr>
          </a:solidFill>
        </p:spPr>
        <p:txBody>
          <a:bodyPr lIns="182880" tIns="93600" anchor="ctr" anchorCtr="0">
            <a:spAutoFit/>
          </a:bodyPr>
          <a:lstStyle>
            <a:lvl1pPr>
              <a:lnSpc>
                <a:spcPct val="70000"/>
              </a:lnSpc>
              <a:spcBef>
                <a:spcPts val="800"/>
              </a:spcBef>
              <a:spcAft>
                <a:spcPts val="0"/>
              </a:spcAft>
              <a:defRPr kumimoji="0" lang="en-US" sz="3600" b="0" i="0" u="none" strike="noStrike" kern="0" cap="none" spc="0" normalizeH="0" baseline="0" noProof="0" dirty="0" smtClean="0">
                <a:ln>
                  <a:noFill/>
                </a:ln>
                <a:solidFill>
                  <a:schemeClr val="bg1"/>
                </a:solidFill>
                <a:effectLst/>
                <a:uLnTx/>
                <a:uFillTx/>
                <a:latin typeface="Helvetica Neue Light"/>
                <a:ea typeface="+mj-ea"/>
                <a:cs typeface="Arial"/>
              </a:defRPr>
            </a:lvl1pPr>
          </a:lstStyle>
          <a:p>
            <a:pPr lvl="0"/>
            <a:r>
              <a:rPr lang="en-US" dirty="0" smtClean="0"/>
              <a:t>click to edit master text styles</a:t>
            </a:r>
          </a:p>
          <a:p>
            <a:pPr lvl="0"/>
            <a:r>
              <a:rPr lang="en-US" dirty="0" smtClean="0"/>
              <a:t>and add systems too      </a:t>
            </a:r>
            <a:r>
              <a:rPr lang="en-US" dirty="0" err="1" smtClean="0"/>
              <a:t>hci</a:t>
            </a:r>
            <a:endParaRPr lang="en-US"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Definition//Whit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381000" y="3657600"/>
            <a:ext cx="8610600" cy="461665"/>
          </a:xfrm>
          <a:noFill/>
          <a:ln w="9525">
            <a:noFill/>
            <a:miter lim="800000"/>
            <a:headEnd/>
            <a:tailEnd/>
          </a:ln>
        </p:spPr>
        <p:txBody>
          <a:bodyPr/>
          <a:lstStyle>
            <a:lvl1pPr>
              <a:lnSpc>
                <a:spcPct val="70000"/>
              </a:lnSpc>
              <a:spcBef>
                <a:spcPts val="0"/>
              </a:spcBef>
              <a:defRPr lang="en-US" sz="2400" baseline="0" dirty="0" smtClean="0">
                <a:solidFill>
                  <a:schemeClr val="accent6"/>
                </a:solidFill>
                <a:latin typeface="Helvetica Neue Light"/>
                <a:ea typeface="+mn-ea"/>
                <a:cs typeface="+mn-cs"/>
              </a:defRPr>
            </a:lvl1pPr>
          </a:lstStyle>
          <a:p>
            <a:pPr lvl="0"/>
            <a:r>
              <a:rPr lang="en-US" dirty="0" smtClean="0"/>
              <a:t>is a formulation of a concept using a systems of symbols, also known as a language. </a:t>
            </a:r>
          </a:p>
        </p:txBody>
      </p:sp>
      <p:sp>
        <p:nvSpPr>
          <p:cNvPr id="5" name="Title 4"/>
          <p:cNvSpPr>
            <a:spLocks noGrp="1"/>
          </p:cNvSpPr>
          <p:nvPr>
            <p:ph type="title" hasCustomPrompt="1"/>
          </p:nvPr>
        </p:nvSpPr>
        <p:spPr>
          <a:xfrm>
            <a:off x="381000" y="2895600"/>
            <a:ext cx="8763000" cy="954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0" fontAlgn="base" hangingPunct="0">
              <a:lnSpc>
                <a:spcPct val="100000"/>
              </a:lnSpc>
              <a:spcBef>
                <a:spcPct val="20000"/>
              </a:spcBef>
              <a:spcAft>
                <a:spcPct val="0"/>
              </a:spcAft>
              <a:defRPr lang="en-US" sz="5600" b="0" i="0" dirty="0" smtClean="0">
                <a:solidFill>
                  <a:schemeClr val="accent6"/>
                </a:solidFill>
                <a:latin typeface="Helvetica Neue"/>
                <a:ea typeface="+mn-ea"/>
                <a:cs typeface="+mn-cs"/>
              </a:defRPr>
            </a:lvl1pPr>
          </a:lstStyle>
          <a:p>
            <a:r>
              <a:rPr lang="en-US" dirty="0" smtClean="0"/>
              <a:t>definition::</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RelatedWork//GreyCaption//White">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9157793" cy="6872189"/>
          </a:xfrm>
        </p:spPr>
        <p:txBody>
          <a:bodyPr/>
          <a:lstStyle>
            <a:lvl1pPr>
              <a:defRPr baseline="0"/>
            </a:lvl1pPr>
          </a:lstStyle>
          <a:p>
            <a:r>
              <a:rPr lang="en-US" dirty="0" smtClean="0"/>
              <a:t>a good image that shows a paper from the related work, praise!</a:t>
            </a:r>
            <a:endParaRPr lang="en-US" dirty="0"/>
          </a:p>
        </p:txBody>
      </p:sp>
      <p:sp>
        <p:nvSpPr>
          <p:cNvPr id="12" name="Text Placeholder 10"/>
          <p:cNvSpPr>
            <a:spLocks noGrp="1"/>
          </p:cNvSpPr>
          <p:nvPr>
            <p:ph type="body" sz="quarter" idx="12" hasCustomPrompt="1"/>
          </p:nvPr>
        </p:nvSpPr>
        <p:spPr>
          <a:xfrm>
            <a:off x="0" y="6324600"/>
            <a:ext cx="9144000" cy="461665"/>
          </a:xfrm>
          <a:noFill/>
          <a:ln w="9525">
            <a:noFill/>
            <a:miter lim="800000"/>
            <a:headEnd/>
            <a:tailEnd/>
          </a:ln>
        </p:spPr>
        <p:txBody>
          <a:bodyPr wrap="square">
            <a:spAutoFit/>
          </a:bodyPr>
          <a:lstStyle>
            <a:lvl1pPr>
              <a:defRPr lang="en-US" sz="2400" baseline="0" dirty="0" smtClean="0">
                <a:solidFill>
                  <a:schemeClr val="accent6"/>
                </a:solidFill>
                <a:latin typeface="Helvetica Neue Light"/>
                <a:ea typeface="+mn-ea"/>
                <a:cs typeface="+mn-cs"/>
              </a:defRPr>
            </a:lvl1pPr>
          </a:lstStyle>
          <a:p>
            <a:pPr lvl="0"/>
            <a:r>
              <a:rPr lang="en-US" dirty="0" smtClean="0"/>
              <a:t>[author &amp; al.]</a:t>
            </a:r>
          </a:p>
        </p:txBody>
      </p:sp>
      <p:sp>
        <p:nvSpPr>
          <p:cNvPr id="5" name="Text Placeholder 10"/>
          <p:cNvSpPr>
            <a:spLocks noGrp="1"/>
          </p:cNvSpPr>
          <p:nvPr>
            <p:ph type="body" sz="quarter" idx="13" hasCustomPrompt="1"/>
          </p:nvPr>
        </p:nvSpPr>
        <p:spPr>
          <a:xfrm>
            <a:off x="0" y="5040000"/>
            <a:ext cx="9144000" cy="556179"/>
          </a:xfrm>
          <a:solidFill>
            <a:schemeClr val="tx1">
              <a:alpha val="60000"/>
            </a:schemeClr>
          </a:solidFill>
        </p:spPr>
        <p:txBody>
          <a:bodyPr lIns="182880" tIns="93600" anchor="ctr" anchorCtr="0">
            <a:spAutoFit/>
          </a:bodyPr>
          <a:lstStyle>
            <a:lvl1pPr>
              <a:lnSpc>
                <a:spcPct val="70000"/>
              </a:lnSpc>
              <a:spcBef>
                <a:spcPts val="0"/>
              </a:spcBef>
              <a:defRPr kumimoji="0" lang="en-US" sz="3600" b="0" i="0" u="none" strike="noStrike" kern="0" cap="none" spc="0" normalizeH="0" baseline="0" noProof="0" dirty="0" smtClean="0">
                <a:ln>
                  <a:noFill/>
                </a:ln>
                <a:solidFill>
                  <a:schemeClr val="bg1"/>
                </a:solidFill>
                <a:effectLst/>
                <a:uLnTx/>
                <a:uFillTx/>
                <a:latin typeface="Helvetica Neue Light"/>
                <a:ea typeface="+mj-ea"/>
                <a:cs typeface="Arial"/>
              </a:defRPr>
            </a:lvl1pPr>
          </a:lstStyle>
          <a:p>
            <a:pPr lvl="0"/>
            <a:r>
              <a:rPr lang="en-US" dirty="0" smtClean="0"/>
              <a:t>title of the related work, and one benefit</a:t>
            </a:r>
          </a:p>
        </p:txBody>
      </p:sp>
    </p:spTree>
    <p:extLst>
      <p:ext uri="{BB962C8B-B14F-4D97-AF65-F5344CB8AC3E}">
        <p14:creationId xmlns:p14="http://schemas.microsoft.com/office/powerpoint/2010/main" val="284065872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99" r:id="rId2"/>
    <p:sldLayoutId id="2147483685" r:id="rId3"/>
    <p:sldLayoutId id="2147483686" r:id="rId4"/>
    <p:sldLayoutId id="2147483668" r:id="rId5"/>
    <p:sldLayoutId id="2147483669" r:id="rId6"/>
    <p:sldLayoutId id="2147483679" r:id="rId7"/>
    <p:sldLayoutId id="2147483667" r:id="rId8"/>
    <p:sldLayoutId id="2147483687" r:id="rId9"/>
    <p:sldLayoutId id="2147483688" r:id="rId10"/>
    <p:sldLayoutId id="2147483677" r:id="rId11"/>
    <p:sldLayoutId id="2147483689" r:id="rId12"/>
    <p:sldLayoutId id="2147483702" r:id="rId13"/>
    <p:sldLayoutId id="2147483715" r:id="rId14"/>
    <p:sldLayoutId id="2147483690" r:id="rId15"/>
    <p:sldLayoutId id="2147483695" r:id="rId16"/>
    <p:sldLayoutId id="2147483700" r:id="rId17"/>
    <p:sldLayoutId id="2147483698" r:id="rId18"/>
    <p:sldLayoutId id="2147483697" r:id="rId19"/>
    <p:sldLayoutId id="2147483703" r:id="rId20"/>
    <p:sldLayoutId id="2147483704" r:id="rId21"/>
    <p:sldLayoutId id="2147483705" r:id="rId22"/>
    <p:sldLayoutId id="2147483708" r:id="rId23"/>
    <p:sldLayoutId id="2147483710" r:id="rId24"/>
    <p:sldLayoutId id="2147483719" r:id="rId25"/>
    <p:sldLayoutId id="2147483721" r:id="rId26"/>
    <p:sldLayoutId id="2147483722" r:id="rId27"/>
  </p:sldLayoutIdLst>
  <p:timing>
    <p:tnLst>
      <p:par>
        <p:cTn xmlns:p14="http://schemas.microsoft.com/office/powerpoint/2010/main" id="1" dur="indefinite" restart="never" nodeType="tmRoot"/>
      </p:par>
    </p:tnLst>
  </p:timing>
  <p:txStyles>
    <p:titleStyle>
      <a:lvl1pPr algn="l" rtl="0" eaLnBrk="1" fontAlgn="base" hangingPunct="1">
        <a:lnSpc>
          <a:spcPts val="5900"/>
        </a:lnSpc>
        <a:spcBef>
          <a:spcPct val="0"/>
        </a:spcBef>
        <a:spcAft>
          <a:spcPct val="0"/>
        </a:spcAft>
        <a:defRPr sz="7000" b="1">
          <a:solidFill>
            <a:srgbClr val="404040"/>
          </a:solidFill>
          <a:latin typeface="+mj-lt"/>
          <a:ea typeface="+mj-ea"/>
          <a:cs typeface="+mj-cs"/>
        </a:defRPr>
      </a:lvl1pPr>
      <a:lvl2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2pPr>
      <a:lvl3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3pPr>
      <a:lvl4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4pPr>
      <a:lvl5pPr algn="l" rtl="0" eaLnBrk="1" fontAlgn="base" hangingPunct="1">
        <a:lnSpc>
          <a:spcPts val="5900"/>
        </a:lnSpc>
        <a:spcBef>
          <a:spcPct val="0"/>
        </a:spcBef>
        <a:spcAft>
          <a:spcPct val="0"/>
        </a:spcAft>
        <a:defRPr sz="7000" b="1">
          <a:solidFill>
            <a:srgbClr val="404040"/>
          </a:solidFill>
          <a:latin typeface="Arial" pitchFamily="-112" charset="0"/>
          <a:ea typeface="Arial" pitchFamily="-112" charset="0"/>
          <a:cs typeface="Arial" pitchFamily="-112" charset="0"/>
        </a:defRPr>
      </a:lvl5pPr>
      <a:lvl6pPr marL="4572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4400">
          <a:solidFill>
            <a:schemeClr val="tx2"/>
          </a:solidFill>
          <a:latin typeface="Arial" pitchFamily="-112" charset="0"/>
          <a:ea typeface="Arial" pitchFamily="-112" charset="0"/>
          <a:cs typeface="Arial" pitchFamily="-112" charset="0"/>
        </a:defRPr>
      </a:lvl9pPr>
    </p:titleStyle>
    <p:bodyStyle>
      <a:lvl1pPr marL="0" indent="0" algn="l" rtl="0" eaLnBrk="1" fontAlgn="base" hangingPunct="1">
        <a:spcBef>
          <a:spcPct val="20000"/>
        </a:spcBef>
        <a:spcAft>
          <a:spcPct val="0"/>
        </a:spcAft>
        <a:defRPr sz="2400">
          <a:solidFill>
            <a:schemeClr val="tx1"/>
          </a:solidFill>
          <a:latin typeface="Helvetica Neue Light"/>
          <a:ea typeface="+mn-ea"/>
          <a:cs typeface="+mn-cs"/>
        </a:defRPr>
      </a:lvl1pPr>
      <a:lvl2pPr marL="0" indent="0" algn="l" rtl="0" eaLnBrk="1" fontAlgn="base" hangingPunct="1">
        <a:spcBef>
          <a:spcPct val="20000"/>
        </a:spcBef>
        <a:spcAft>
          <a:spcPct val="0"/>
        </a:spcAft>
        <a:defRPr sz="2400">
          <a:solidFill>
            <a:schemeClr val="tx1"/>
          </a:solidFill>
          <a:latin typeface="Helvetica Neue Light"/>
          <a:ea typeface="+mn-ea"/>
          <a:cs typeface="+mn-cs"/>
        </a:defRPr>
      </a:lvl2pPr>
      <a:lvl3pPr marL="0" indent="0" algn="l" rtl="0" eaLnBrk="1" fontAlgn="base" hangingPunct="1">
        <a:spcBef>
          <a:spcPct val="20000"/>
        </a:spcBef>
        <a:spcAft>
          <a:spcPct val="0"/>
        </a:spcAft>
        <a:defRPr sz="2400">
          <a:solidFill>
            <a:schemeClr val="tx1"/>
          </a:solidFill>
          <a:latin typeface="Helvetica Neue Light"/>
          <a:ea typeface="+mn-ea"/>
          <a:cs typeface="+mn-cs"/>
        </a:defRPr>
      </a:lvl3pPr>
      <a:lvl4pPr marL="0" indent="0" algn="l" rtl="0" eaLnBrk="1" fontAlgn="base" hangingPunct="1">
        <a:spcBef>
          <a:spcPct val="20000"/>
        </a:spcBef>
        <a:spcAft>
          <a:spcPct val="0"/>
        </a:spcAft>
        <a:defRPr sz="2400">
          <a:solidFill>
            <a:schemeClr val="tx1"/>
          </a:solidFill>
          <a:latin typeface="Helvetica Neue Light"/>
          <a:ea typeface="+mn-ea"/>
          <a:cs typeface="+mn-cs"/>
        </a:defRPr>
      </a:lvl4pPr>
      <a:lvl5pPr marL="0" indent="0" algn="l" rtl="0" eaLnBrk="1" fontAlgn="base" hangingPunct="1">
        <a:spcBef>
          <a:spcPct val="20000"/>
        </a:spcBef>
        <a:spcAft>
          <a:spcPct val="0"/>
        </a:spcAft>
        <a:defRPr sz="2400">
          <a:solidFill>
            <a:schemeClr val="tx1"/>
          </a:solidFill>
          <a:latin typeface="Helvetica Neue Ligh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png"/><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png"/><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1.xml"/><Relationship Id="rId3"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9.emf"/><Relationship Id="rId3" Type="http://schemas.openxmlformats.org/officeDocument/2006/relationships/image" Target="../media/image2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9.emf"/><Relationship Id="rId3"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JPG"/><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jpg"/><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osen.JPG"/>
          <p:cNvPicPr>
            <a:picLocks noChangeAspect="1"/>
          </p:cNvPicPr>
          <p:nvPr/>
        </p:nvPicPr>
        <p:blipFill rotWithShape="1">
          <a:blip r:embed="rId3">
            <a:extLst>
              <a:ext uri="{28A0092B-C50C-407E-A947-70E740481C1C}">
                <a14:useLocalDpi xmlns:a14="http://schemas.microsoft.com/office/drawing/2010/main" val="0"/>
              </a:ext>
            </a:extLst>
          </a:blip>
          <a:srcRect l="14440" r="33165"/>
          <a:stretch/>
        </p:blipFill>
        <p:spPr>
          <a:xfrm>
            <a:off x="-914401" y="0"/>
            <a:ext cx="10304987" cy="13111948"/>
          </a:xfrm>
          <a:prstGeom prst="rect">
            <a:avLst/>
          </a:prstGeom>
        </p:spPr>
      </p:pic>
      <p:sp>
        <p:nvSpPr>
          <p:cNvPr id="2" name="Text Placeholder 1"/>
          <p:cNvSpPr>
            <a:spLocks noGrp="1"/>
          </p:cNvSpPr>
          <p:nvPr>
            <p:ph type="body" sz="quarter" idx="10"/>
          </p:nvPr>
        </p:nvSpPr>
        <p:spPr>
          <a:xfrm>
            <a:off x="0" y="5123386"/>
            <a:ext cx="9144000" cy="1788182"/>
          </a:xfrm>
        </p:spPr>
        <p:txBody>
          <a:bodyPr/>
          <a:lstStyle/>
          <a:p>
            <a:pPr>
              <a:lnSpc>
                <a:spcPct val="60000"/>
              </a:lnSpc>
            </a:pPr>
            <a:r>
              <a:rPr lang="en-US" sz="100" dirty="0" smtClean="0">
                <a:solidFill>
                  <a:srgbClr val="99CC00"/>
                </a:solidFill>
                <a:latin typeface="Helvetica Neue "/>
                <a:cs typeface="Helvetica Neue "/>
              </a:rPr>
              <a:t> </a:t>
            </a:r>
          </a:p>
          <a:p>
            <a:pPr>
              <a:lnSpc>
                <a:spcPct val="60000"/>
              </a:lnSpc>
            </a:pPr>
            <a:r>
              <a:rPr lang="en-US" dirty="0" smtClean="0">
                <a:solidFill>
                  <a:srgbClr val="99CC00"/>
                </a:solidFill>
                <a:latin typeface="Helvetica Neue "/>
                <a:cs typeface="Helvetica Neue "/>
              </a:rPr>
              <a:t>talking directly to the body: </a:t>
            </a:r>
            <a:r>
              <a:rPr lang="en-US" dirty="0" smtClean="0">
                <a:latin typeface="Helvetica Neue Light"/>
                <a:cs typeface="Helvetica Neue Light"/>
              </a:rPr>
              <a:t>the user’s</a:t>
            </a:r>
          </a:p>
          <a:p>
            <a:pPr>
              <a:lnSpc>
                <a:spcPct val="60000"/>
              </a:lnSpc>
            </a:pPr>
            <a:r>
              <a:rPr lang="en-US" dirty="0" smtClean="0">
                <a:latin typeface="Helvetica Neue Light"/>
                <a:cs typeface="Helvetica Neue Light"/>
              </a:rPr>
              <a:t>muscles as input &amp; output device by </a:t>
            </a:r>
          </a:p>
          <a:p>
            <a:pPr>
              <a:lnSpc>
                <a:spcPct val="60000"/>
              </a:lnSpc>
            </a:pPr>
            <a:r>
              <a:rPr lang="en-US" dirty="0" smtClean="0">
                <a:latin typeface="Helvetica Neue Light"/>
                <a:cs typeface="Helvetica Neue Light"/>
              </a:rPr>
              <a:t>using electrical muscle stimulation</a:t>
            </a:r>
          </a:p>
          <a:p>
            <a:pPr>
              <a:lnSpc>
                <a:spcPct val="70000"/>
              </a:lnSpc>
            </a:pPr>
            <a:r>
              <a:rPr lang="en-US" sz="2000" dirty="0" smtClean="0">
                <a:latin typeface="Helvetica Neue Light"/>
                <a:cs typeface="Helvetica Neue Light"/>
              </a:rPr>
              <a:t>pedro lopes // human computer interaction lab // sketching in hardware</a:t>
            </a:r>
            <a:endParaRPr lang="en-US" dirty="0">
              <a:solidFill>
                <a:srgbClr val="FFFFFF"/>
              </a:solidFill>
              <a:latin typeface="Helvetica Neue Light"/>
              <a:cs typeface="Helvetica Neue Light"/>
            </a:endParaRPr>
          </a:p>
        </p:txBody>
      </p:sp>
      <p:pic>
        <p:nvPicPr>
          <p:cNvPr id="11" name="Picture 10" descr="hpi-logo"/>
          <p:cNvPicPr>
            <a:picLocks noChangeAspect="1" noChangeArrowheads="1"/>
          </p:cNvPicPr>
          <p:nvPr/>
        </p:nvPicPr>
        <p:blipFill rotWithShape="1">
          <a:blip r:embed="rId4"/>
          <a:srcRect r="51521" b="14523"/>
          <a:stretch/>
        </p:blipFill>
        <p:spPr bwMode="auto">
          <a:xfrm>
            <a:off x="8038952" y="5105400"/>
            <a:ext cx="952648" cy="977153"/>
          </a:xfrm>
          <a:prstGeom prst="rect">
            <a:avLst/>
          </a:prstGeom>
          <a:noFill/>
          <a:ln w="9525">
            <a:noFill/>
            <a:miter lim="800000"/>
            <a:headEnd/>
            <a:tailEnd/>
          </a:ln>
        </p:spPr>
      </p:pic>
    </p:spTree>
    <p:extLst>
      <p:ext uri="{BB962C8B-B14F-4D97-AF65-F5344CB8AC3E}">
        <p14:creationId xmlns:p14="http://schemas.microsoft.com/office/powerpoint/2010/main" val="4878058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75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00" y="0"/>
            <a:ext cx="10425516" cy="6950344"/>
          </a:xfrm>
          <a:prstGeom prst="rect">
            <a:avLst/>
          </a:prstGeom>
        </p:spPr>
      </p:pic>
      <p:sp>
        <p:nvSpPr>
          <p:cNvPr id="3" name="TextBox 9"/>
          <p:cNvSpPr txBox="1">
            <a:spLocks noChangeArrowheads="1"/>
          </p:cNvSpPr>
          <p:nvPr/>
        </p:nvSpPr>
        <p:spPr bwMode="auto">
          <a:xfrm>
            <a:off x="0" y="5270109"/>
            <a:ext cx="9144000" cy="1034129"/>
          </a:xfrm>
          <a:prstGeom prst="rect">
            <a:avLst/>
          </a:prstGeom>
          <a:solidFill>
            <a:schemeClr val="tx1">
              <a:alpha val="59999"/>
            </a:schemeClr>
          </a:solidFill>
          <a:ln w="9525">
            <a:noFill/>
            <a:miter lim="800000"/>
            <a:headEnd/>
            <a:tailEnd/>
          </a:ln>
        </p:spPr>
        <p:txBody>
          <a:bodyPr lIns="216000">
            <a:prstTxWarp prst="textNoShape">
              <a:avLst/>
            </a:prstTxWarp>
            <a:spAutoFit/>
          </a:bodyPr>
          <a:lstStyle/>
          <a:p>
            <a:pPr>
              <a:lnSpc>
                <a:spcPct val="70000"/>
              </a:lnSpc>
            </a:pPr>
            <a:endParaRPr lang="en-US" sz="1000" dirty="0" smtClean="0">
              <a:solidFill>
                <a:srgbClr val="99CC00"/>
              </a:solidFill>
              <a:latin typeface="Helvetica Neue"/>
              <a:cs typeface="Helvetica Neue"/>
            </a:endParaRPr>
          </a:p>
          <a:p>
            <a:pPr>
              <a:lnSpc>
                <a:spcPct val="70000"/>
              </a:lnSpc>
            </a:pPr>
            <a:r>
              <a:rPr lang="en-US" sz="3600" dirty="0" smtClean="0">
                <a:solidFill>
                  <a:srgbClr val="99CC00"/>
                </a:solidFill>
                <a:latin typeface="Helvetica Neue"/>
                <a:cs typeface="Helvetica Neue"/>
              </a:rPr>
              <a:t>muscle-propelled force feedback</a:t>
            </a:r>
          </a:p>
          <a:p>
            <a:pPr>
              <a:lnSpc>
                <a:spcPct val="70000"/>
              </a:lnSpc>
            </a:pPr>
            <a:r>
              <a:rPr lang="en-US" sz="3600" dirty="0" smtClean="0">
                <a:solidFill>
                  <a:srgbClr val="FFFFFF"/>
                </a:solidFill>
                <a:latin typeface="Helvetica Neue Light"/>
                <a:cs typeface="Helvetica Neue Light"/>
              </a:rPr>
              <a:t>bringing force feedback to mobile devices</a:t>
            </a:r>
          </a:p>
        </p:txBody>
      </p:sp>
      <p:sp>
        <p:nvSpPr>
          <p:cNvPr id="5" name="Rectangle 4"/>
          <p:cNvSpPr/>
          <p:nvPr/>
        </p:nvSpPr>
        <p:spPr>
          <a:xfrm>
            <a:off x="8186092" y="4953000"/>
            <a:ext cx="994420" cy="369332"/>
          </a:xfrm>
          <a:prstGeom prst="rect">
            <a:avLst/>
          </a:prstGeom>
        </p:spPr>
        <p:txBody>
          <a:bodyPr wrap="none">
            <a:spAutoFit/>
          </a:bodyPr>
          <a:lstStyle/>
          <a:p>
            <a:pPr algn="r">
              <a:lnSpc>
                <a:spcPct val="70000"/>
              </a:lnSpc>
            </a:pPr>
            <a:r>
              <a:rPr lang="en-US" sz="2400" dirty="0" smtClean="0">
                <a:solidFill>
                  <a:schemeClr val="bg1"/>
                </a:solidFill>
                <a:latin typeface="Helvetica Neue Light"/>
                <a:cs typeface="Helvetica Neue Light"/>
              </a:rPr>
              <a:t>chi’13</a:t>
            </a:r>
            <a:endParaRPr lang="en-US" sz="2400" dirty="0">
              <a:solidFill>
                <a:schemeClr val="bg1"/>
              </a:solidFill>
              <a:latin typeface="Helvetica Neue Light"/>
              <a:cs typeface="Helvetica Neue Light"/>
            </a:endParaRPr>
          </a:p>
        </p:txBody>
      </p:sp>
    </p:spTree>
    <p:extLst>
      <p:ext uri="{BB962C8B-B14F-4D97-AF65-F5344CB8AC3E}">
        <p14:creationId xmlns:p14="http://schemas.microsoft.com/office/powerpoint/2010/main" val="25533564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2609"/>
            <a:ext cx="9144000" cy="6950609"/>
          </a:xfrm>
          <a:prstGeom prst="rect">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hiPPTCu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741363"/>
            <a:ext cx="9144001" cy="5143500"/>
          </a:xfrm>
          <a:prstGeom prst="rect">
            <a:avLst/>
          </a:prstGeom>
        </p:spPr>
      </p:pic>
    </p:spTree>
    <p:extLst>
      <p:ext uri="{BB962C8B-B14F-4D97-AF65-F5344CB8AC3E}">
        <p14:creationId xmlns:p14="http://schemas.microsoft.com/office/powerpoint/2010/main" val="494640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7768" b="21445"/>
          <a:stretch/>
        </p:blipFill>
        <p:spPr>
          <a:xfrm>
            <a:off x="1894212" y="1870877"/>
            <a:ext cx="6350196" cy="5086515"/>
          </a:xfrm>
          <a:prstGeom prst="rect">
            <a:avLst/>
          </a:prstGeom>
        </p:spPr>
      </p:pic>
    </p:spTree>
    <p:extLst>
      <p:ext uri="{BB962C8B-B14F-4D97-AF65-F5344CB8AC3E}">
        <p14:creationId xmlns:p14="http://schemas.microsoft.com/office/powerpoint/2010/main" val="4249349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3038" t="-381" r="34730" b="21825"/>
          <a:stretch/>
        </p:blipFill>
        <p:spPr>
          <a:xfrm>
            <a:off x="1894212" y="1870877"/>
            <a:ext cx="6350196" cy="5086515"/>
          </a:xfrm>
          <a:prstGeom prst="rect">
            <a:avLst/>
          </a:prstGeom>
        </p:spPr>
      </p:pic>
      <p:grpSp>
        <p:nvGrpSpPr>
          <p:cNvPr id="5" name="Group 4"/>
          <p:cNvGrpSpPr/>
          <p:nvPr/>
        </p:nvGrpSpPr>
        <p:grpSpPr>
          <a:xfrm>
            <a:off x="516944" y="2600938"/>
            <a:ext cx="2254856" cy="3377825"/>
            <a:chOff x="-286356" y="-1961844"/>
            <a:chExt cx="2254856" cy="3377825"/>
          </a:xfrm>
        </p:grpSpPr>
        <p:cxnSp>
          <p:nvCxnSpPr>
            <p:cNvPr id="6" name="Straight Connector 18"/>
            <p:cNvCxnSpPr>
              <a:cxnSpLocks noChangeShapeType="1"/>
            </p:cNvCxnSpPr>
            <p:nvPr/>
          </p:nvCxnSpPr>
          <p:spPr bwMode="auto">
            <a:xfrm>
              <a:off x="1090912" y="-669182"/>
              <a:ext cx="877588" cy="2085163"/>
            </a:xfrm>
            <a:prstGeom prst="line">
              <a:avLst/>
            </a:prstGeom>
            <a:noFill/>
            <a:ln w="9525">
              <a:solidFill>
                <a:schemeClr val="tx1"/>
              </a:solidFill>
              <a:round/>
              <a:headEnd/>
              <a:tailEnd type="oval" w="lg" len="lg"/>
            </a:ln>
          </p:spPr>
        </p:cxnSp>
        <p:sp>
          <p:nvSpPr>
            <p:cNvPr id="7" name="TextBox 6"/>
            <p:cNvSpPr txBox="1"/>
            <p:nvPr/>
          </p:nvSpPr>
          <p:spPr>
            <a:xfrm>
              <a:off x="-286356" y="-1961844"/>
              <a:ext cx="1722561" cy="1292662"/>
            </a:xfrm>
            <a:prstGeom prst="rect">
              <a:avLst/>
            </a:prstGeom>
            <a:noFill/>
          </p:spPr>
          <p:txBody>
            <a:bodyPr wrap="none" rtlCol="0">
              <a:spAutoFit/>
            </a:bodyPr>
            <a:lstStyle/>
            <a:p>
              <a:pPr algn="r"/>
              <a:r>
                <a:rPr lang="en-US" sz="2600" b="0" dirty="0" smtClean="0">
                  <a:latin typeface="Helvetica Neue Light"/>
                  <a:cs typeface="Helvetica Neue Light"/>
                </a:rPr>
                <a:t>electrical</a:t>
              </a:r>
            </a:p>
            <a:p>
              <a:pPr algn="r"/>
              <a:r>
                <a:rPr lang="en-US" sz="2600" dirty="0" smtClean="0">
                  <a:latin typeface="Helvetica Neue Light"/>
                  <a:cs typeface="Helvetica Neue Light"/>
                </a:rPr>
                <a:t>muscle</a:t>
              </a:r>
            </a:p>
            <a:p>
              <a:pPr algn="r"/>
              <a:r>
                <a:rPr lang="en-US" sz="2600" b="0" dirty="0" smtClean="0">
                  <a:latin typeface="Helvetica Neue Light"/>
                  <a:cs typeface="Helvetica Neue Light"/>
                </a:rPr>
                <a:t>stimulation</a:t>
              </a:r>
            </a:p>
          </p:txBody>
        </p:sp>
      </p:grpSp>
      <p:sp>
        <p:nvSpPr>
          <p:cNvPr id="10" name="Rounded Rectangle 9"/>
          <p:cNvSpPr/>
          <p:nvPr/>
        </p:nvSpPr>
        <p:spPr bwMode="auto">
          <a:xfrm rot="5400000">
            <a:off x="3887924" y="2816932"/>
            <a:ext cx="1944216" cy="1152128"/>
          </a:xfrm>
          <a:prstGeom prst="roundRect">
            <a:avLst>
              <a:gd name="adj" fmla="val 23671"/>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prstTxWarp prst="textNoShape">
              <a:avLst/>
            </a:prstTxWarp>
          </a:bodyPr>
          <a:lstStyle/>
          <a:p>
            <a:pPr>
              <a:defRPr/>
            </a:pPr>
            <a:endParaRPr lang="en-US"/>
          </a:p>
        </p:txBody>
      </p:sp>
      <p:sp>
        <p:nvSpPr>
          <p:cNvPr id="11" name="Rectangle 10"/>
          <p:cNvSpPr/>
          <p:nvPr/>
        </p:nvSpPr>
        <p:spPr>
          <a:xfrm>
            <a:off x="2483768" y="6309320"/>
            <a:ext cx="864096" cy="720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537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6258" r="11" b="21444"/>
          <a:stretch/>
        </p:blipFill>
        <p:spPr>
          <a:xfrm>
            <a:off x="1598889" y="1870877"/>
            <a:ext cx="6645519" cy="5086515"/>
          </a:xfrm>
          <a:prstGeom prst="rect">
            <a:avLst/>
          </a:prstGeom>
        </p:spPr>
      </p:pic>
      <p:grpSp>
        <p:nvGrpSpPr>
          <p:cNvPr id="3" name="Group 2"/>
          <p:cNvGrpSpPr/>
          <p:nvPr/>
        </p:nvGrpSpPr>
        <p:grpSpPr>
          <a:xfrm>
            <a:off x="-18470560" y="1700808"/>
            <a:ext cx="27213393" cy="4608512"/>
            <a:chOff x="-54327317" y="-1961844"/>
            <a:chExt cx="57279157" cy="4608512"/>
          </a:xfrm>
        </p:grpSpPr>
        <p:cxnSp>
          <p:nvCxnSpPr>
            <p:cNvPr id="5" name="Straight Connector 18"/>
            <p:cNvCxnSpPr>
              <a:cxnSpLocks noChangeShapeType="1"/>
            </p:cNvCxnSpPr>
            <p:nvPr/>
          </p:nvCxnSpPr>
          <p:spPr bwMode="auto">
            <a:xfrm flipH="1">
              <a:off x="721757" y="-669182"/>
              <a:ext cx="1180991" cy="3315850"/>
            </a:xfrm>
            <a:prstGeom prst="line">
              <a:avLst/>
            </a:prstGeom>
            <a:noFill/>
            <a:ln w="9525">
              <a:solidFill>
                <a:schemeClr val="tx1"/>
              </a:solidFill>
              <a:round/>
              <a:headEnd/>
              <a:tailEnd type="oval" w="lg" len="lg"/>
            </a:ln>
          </p:spPr>
        </p:cxnSp>
        <p:sp>
          <p:nvSpPr>
            <p:cNvPr id="6" name="TextBox 5"/>
            <p:cNvSpPr txBox="1"/>
            <p:nvPr/>
          </p:nvSpPr>
          <p:spPr>
            <a:xfrm>
              <a:off x="-54327317" y="-1961844"/>
              <a:ext cx="57279157" cy="1292662"/>
            </a:xfrm>
            <a:prstGeom prst="rect">
              <a:avLst/>
            </a:prstGeom>
            <a:noFill/>
          </p:spPr>
          <p:txBody>
            <a:bodyPr wrap="none" rtlCol="0">
              <a:spAutoFit/>
            </a:bodyPr>
            <a:lstStyle/>
            <a:p>
              <a:pPr algn="r"/>
              <a:r>
                <a:rPr lang="en-US" sz="2600" b="0" dirty="0" smtClean="0">
                  <a:latin typeface="Helvetica Neue Light"/>
                  <a:cs typeface="Helvetica Neue Light"/>
                </a:rPr>
                <a:t>user </a:t>
              </a:r>
            </a:p>
            <a:p>
              <a:pPr algn="r"/>
              <a:r>
                <a:rPr lang="en-US" sz="2600" dirty="0" smtClean="0">
                  <a:latin typeface="Helvetica Neue Light"/>
                  <a:cs typeface="Helvetica Neue Light"/>
                </a:rPr>
                <a:t>counteracts</a:t>
              </a:r>
            </a:p>
            <a:p>
              <a:pPr algn="r"/>
              <a:r>
                <a:rPr lang="en-US" sz="2600" b="0" dirty="0" smtClean="0">
                  <a:latin typeface="Helvetica Neue Light"/>
                  <a:cs typeface="Helvetica Neue Light"/>
                </a:rPr>
                <a:t>and resists</a:t>
              </a:r>
            </a:p>
          </p:txBody>
        </p:sp>
      </p:grpSp>
      <p:sp>
        <p:nvSpPr>
          <p:cNvPr id="9" name="Title 1"/>
          <p:cNvSpPr txBox="1">
            <a:spLocks/>
          </p:cNvSpPr>
          <p:nvPr/>
        </p:nvSpPr>
        <p:spPr bwMode="auto">
          <a:xfrm>
            <a:off x="0" y="4965479"/>
            <a:ext cx="9144000" cy="695769"/>
          </a:xfrm>
          <a:prstGeom prst="rect">
            <a:avLst/>
          </a:prstGeom>
          <a:solidFill>
            <a:schemeClr val="tx1">
              <a:alpha val="79999"/>
            </a:schemeClr>
          </a:solidFill>
          <a:ln w="9525">
            <a:noFill/>
            <a:miter lim="800000"/>
            <a:headEnd/>
            <a:tailEnd/>
          </a:ln>
        </p:spPr>
        <p:txBody>
          <a:bodyPr tIns="46800" bIns="93600" anchor="b">
            <a:prstTxWarp prst="textNoShape">
              <a:avLst/>
            </a:prstTxWarp>
            <a:spAutoFit/>
          </a:bodyPr>
          <a:lstStyle/>
          <a:p>
            <a:pPr marL="176213" indent="4763" eaLnBrk="0" hangingPunct="0"/>
            <a:r>
              <a:rPr lang="en-US" sz="3600" dirty="0" smtClean="0">
                <a:solidFill>
                  <a:srgbClr val="FFFFFF"/>
                </a:solidFill>
                <a:latin typeface="Helvetica Neue Light"/>
                <a:ea typeface="Segoe UI" pitchFamily="-96" charset="0"/>
                <a:cs typeface="Helvetica Neue Light"/>
              </a:rPr>
              <a:t>... the user </a:t>
            </a:r>
            <a:r>
              <a:rPr lang="en-US" sz="3600" dirty="0" smtClean="0">
                <a:solidFill>
                  <a:srgbClr val="99CC00"/>
                </a:solidFill>
                <a:latin typeface="Helvetica Neue "/>
                <a:ea typeface="Segoe UI" pitchFamily="-96" charset="0"/>
                <a:cs typeface="Helvetica Neue "/>
              </a:rPr>
              <a:t>perceives force feedback</a:t>
            </a:r>
            <a:endParaRPr lang="en-CA" sz="3600" dirty="0">
              <a:solidFill>
                <a:srgbClr val="99CC00"/>
              </a:solidFill>
              <a:latin typeface="Helvetica Neue "/>
              <a:ea typeface="Segoe UI" pitchFamily="-96" charset="0"/>
              <a:cs typeface="Helvetica Neue "/>
            </a:endParaRPr>
          </a:p>
        </p:txBody>
      </p:sp>
    </p:spTree>
    <p:extLst>
      <p:ext uri="{BB962C8B-B14F-4D97-AF65-F5344CB8AC3E}">
        <p14:creationId xmlns:p14="http://schemas.microsoft.com/office/powerpoint/2010/main" val="138196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ose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914" y="0"/>
            <a:ext cx="10328076" cy="6885384"/>
          </a:xfrm>
          <a:prstGeom prst="rect">
            <a:avLst/>
          </a:prstGeom>
        </p:spPr>
      </p:pic>
      <p:sp>
        <p:nvSpPr>
          <p:cNvPr id="3" name="Title 1"/>
          <p:cNvSpPr txBox="1">
            <a:spLocks/>
          </p:cNvSpPr>
          <p:nvPr/>
        </p:nvSpPr>
        <p:spPr bwMode="auto">
          <a:xfrm>
            <a:off x="0" y="6176164"/>
            <a:ext cx="9144000" cy="695769"/>
          </a:xfrm>
          <a:prstGeom prst="rect">
            <a:avLst/>
          </a:prstGeom>
          <a:solidFill>
            <a:schemeClr val="tx1">
              <a:alpha val="79999"/>
            </a:schemeClr>
          </a:solidFill>
          <a:ln w="9525">
            <a:noFill/>
            <a:miter lim="800000"/>
            <a:headEnd/>
            <a:tailEnd/>
          </a:ln>
        </p:spPr>
        <p:txBody>
          <a:bodyPr tIns="46800" bIns="93600" anchor="b">
            <a:prstTxWarp prst="textNoShape">
              <a:avLst/>
            </a:prstTxWarp>
            <a:spAutoFit/>
          </a:bodyPr>
          <a:lstStyle/>
          <a:p>
            <a:pPr marL="176213" indent="4763" eaLnBrk="0" hangingPunct="0"/>
            <a:r>
              <a:rPr lang="en-US" sz="3600" dirty="0" smtClean="0">
                <a:solidFill>
                  <a:srgbClr val="FFFFFF"/>
                </a:solidFill>
                <a:latin typeface="Helvetica Neue Light"/>
                <a:ea typeface="Segoe UI" pitchFamily="-96" charset="0"/>
                <a:cs typeface="Helvetica Neue Light"/>
              </a:rPr>
              <a:t>... device has no </a:t>
            </a:r>
            <a:r>
              <a:rPr lang="en-US" sz="3600" dirty="0" smtClean="0">
                <a:solidFill>
                  <a:srgbClr val="99CC00"/>
                </a:solidFill>
                <a:latin typeface="Helvetica Neue "/>
                <a:ea typeface="Segoe UI" pitchFamily="-96" charset="0"/>
                <a:cs typeface="Helvetica Neue "/>
              </a:rPr>
              <a:t>motors or actuators</a:t>
            </a:r>
            <a:endParaRPr lang="en-CA" sz="3600" dirty="0">
              <a:solidFill>
                <a:srgbClr val="99CC00"/>
              </a:solidFill>
              <a:latin typeface="Helvetica Neue "/>
              <a:ea typeface="Segoe UI" pitchFamily="-96" charset="0"/>
              <a:cs typeface="Helvetica Neue "/>
            </a:endParaRPr>
          </a:p>
        </p:txBody>
      </p:sp>
    </p:spTree>
    <p:extLst>
      <p:ext uri="{BB962C8B-B14F-4D97-AF65-F5344CB8AC3E}">
        <p14:creationId xmlns:p14="http://schemas.microsoft.com/office/powerpoint/2010/main" val="16684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203" r="22359"/>
          <a:stretch/>
        </p:blipFill>
        <p:spPr>
          <a:xfrm>
            <a:off x="-107801" y="-16801"/>
            <a:ext cx="4446897" cy="6885384"/>
          </a:xfrm>
          <a:prstGeom prst="rect">
            <a:avLst/>
          </a:prstGeom>
        </p:spPr>
      </p:pic>
      <p:pic>
        <p:nvPicPr>
          <p:cNvPr id="3" name="Picture 2" descr="chosen.JPG"/>
          <p:cNvPicPr>
            <a:picLocks noChangeAspect="1"/>
          </p:cNvPicPr>
          <p:nvPr/>
        </p:nvPicPr>
        <p:blipFill rotWithShape="1">
          <a:blip r:embed="rId3">
            <a:extLst>
              <a:ext uri="{28A0092B-C50C-407E-A947-70E740481C1C}">
                <a14:useLocalDpi xmlns:a14="http://schemas.microsoft.com/office/drawing/2010/main" val="0"/>
              </a:ext>
            </a:extLst>
          </a:blip>
          <a:srcRect l="14440" r="33165"/>
          <a:stretch/>
        </p:blipFill>
        <p:spPr>
          <a:xfrm>
            <a:off x="4283968" y="-171400"/>
            <a:ext cx="5524570" cy="7029400"/>
          </a:xfrm>
          <a:prstGeom prst="rect">
            <a:avLst/>
          </a:prstGeom>
        </p:spPr>
      </p:pic>
      <p:grpSp>
        <p:nvGrpSpPr>
          <p:cNvPr id="5" name="Group 4"/>
          <p:cNvGrpSpPr/>
          <p:nvPr/>
        </p:nvGrpSpPr>
        <p:grpSpPr>
          <a:xfrm>
            <a:off x="-5701" y="3611478"/>
            <a:ext cx="1769389" cy="897065"/>
            <a:chOff x="3424314" y="2041268"/>
            <a:chExt cx="1769389" cy="897065"/>
          </a:xfrm>
        </p:grpSpPr>
        <p:cxnSp>
          <p:nvCxnSpPr>
            <p:cNvPr id="6" name="Straight Connector 18"/>
            <p:cNvCxnSpPr>
              <a:cxnSpLocks noChangeShapeType="1"/>
            </p:cNvCxnSpPr>
            <p:nvPr/>
          </p:nvCxnSpPr>
          <p:spPr bwMode="auto">
            <a:xfrm rot="5400000" flipH="1" flipV="1">
              <a:off x="4383288" y="2058162"/>
              <a:ext cx="547770" cy="513982"/>
            </a:xfrm>
            <a:prstGeom prst="line">
              <a:avLst/>
            </a:prstGeom>
            <a:noFill/>
            <a:ln w="9525">
              <a:solidFill>
                <a:schemeClr val="bg1"/>
              </a:solidFill>
              <a:round/>
              <a:headEnd/>
              <a:tailEnd type="oval" w="lg" len="lg"/>
            </a:ln>
          </p:spPr>
        </p:cxnSp>
        <p:sp>
          <p:nvSpPr>
            <p:cNvPr id="7" name="TextBox 6"/>
            <p:cNvSpPr txBox="1"/>
            <p:nvPr/>
          </p:nvSpPr>
          <p:spPr>
            <a:xfrm>
              <a:off x="3424314" y="2476668"/>
              <a:ext cx="1769389" cy="461665"/>
            </a:xfrm>
            <a:prstGeom prst="rect">
              <a:avLst/>
            </a:prstGeom>
            <a:noFill/>
          </p:spPr>
          <p:txBody>
            <a:bodyPr wrap="none" rtlCol="0">
              <a:spAutoFit/>
            </a:bodyPr>
            <a:lstStyle/>
            <a:p>
              <a:pPr algn="r"/>
              <a:r>
                <a:rPr lang="en-US" sz="2400" dirty="0" smtClean="0">
                  <a:solidFill>
                    <a:schemeClr val="bg1"/>
                  </a:solidFill>
                  <a:latin typeface="Helvetica Neue Light"/>
                  <a:cs typeface="Helvetica Neue Light"/>
                </a:rPr>
                <a:t>exoskeleton</a:t>
              </a:r>
              <a:endParaRPr lang="en-US" sz="2400" b="0" dirty="0" smtClean="0">
                <a:solidFill>
                  <a:schemeClr val="bg1"/>
                </a:solidFill>
                <a:latin typeface="Helvetica Neue Light"/>
                <a:cs typeface="Helvetica Neue Light"/>
              </a:endParaRPr>
            </a:p>
          </p:txBody>
        </p:sp>
      </p:grpSp>
      <p:grpSp>
        <p:nvGrpSpPr>
          <p:cNvPr id="11" name="Group 10"/>
          <p:cNvGrpSpPr/>
          <p:nvPr/>
        </p:nvGrpSpPr>
        <p:grpSpPr>
          <a:xfrm>
            <a:off x="1108673" y="4532623"/>
            <a:ext cx="1723788" cy="461665"/>
            <a:chOff x="3083526" y="1511585"/>
            <a:chExt cx="1723788" cy="461665"/>
          </a:xfrm>
        </p:grpSpPr>
        <p:cxnSp>
          <p:nvCxnSpPr>
            <p:cNvPr id="12" name="Straight Connector 18"/>
            <p:cNvCxnSpPr>
              <a:cxnSpLocks noChangeShapeType="1"/>
            </p:cNvCxnSpPr>
            <p:nvPr/>
          </p:nvCxnSpPr>
          <p:spPr bwMode="auto">
            <a:xfrm>
              <a:off x="4152164" y="1797655"/>
              <a:ext cx="655150" cy="1"/>
            </a:xfrm>
            <a:prstGeom prst="line">
              <a:avLst/>
            </a:prstGeom>
            <a:noFill/>
            <a:ln w="9525">
              <a:solidFill>
                <a:schemeClr val="bg1"/>
              </a:solidFill>
              <a:round/>
              <a:headEnd/>
              <a:tailEnd type="oval" w="lg" len="lg"/>
            </a:ln>
          </p:spPr>
        </p:cxnSp>
        <p:sp>
          <p:nvSpPr>
            <p:cNvPr id="13" name="TextBox 12"/>
            <p:cNvSpPr txBox="1"/>
            <p:nvPr/>
          </p:nvSpPr>
          <p:spPr>
            <a:xfrm>
              <a:off x="3083526" y="1511585"/>
              <a:ext cx="1120820" cy="461665"/>
            </a:xfrm>
            <a:prstGeom prst="rect">
              <a:avLst/>
            </a:prstGeom>
            <a:noFill/>
          </p:spPr>
          <p:txBody>
            <a:bodyPr wrap="none" rtlCol="0">
              <a:spAutoFit/>
            </a:bodyPr>
            <a:lstStyle/>
            <a:p>
              <a:pPr algn="r"/>
              <a:r>
                <a:rPr lang="en-US" sz="2400" b="0" dirty="0" smtClean="0">
                  <a:solidFill>
                    <a:schemeClr val="bg1"/>
                  </a:solidFill>
                  <a:latin typeface="Helvetica Neue Light"/>
                  <a:cs typeface="Helvetica Neue Light"/>
                </a:rPr>
                <a:t>motors</a:t>
              </a:r>
            </a:p>
          </p:txBody>
        </p:sp>
      </p:grpSp>
      <p:grpSp>
        <p:nvGrpSpPr>
          <p:cNvPr id="15" name="Group 14"/>
          <p:cNvGrpSpPr/>
          <p:nvPr/>
        </p:nvGrpSpPr>
        <p:grpSpPr>
          <a:xfrm>
            <a:off x="5148601" y="5094104"/>
            <a:ext cx="2157848" cy="461665"/>
            <a:chOff x="2209800" y="1832002"/>
            <a:chExt cx="2157848" cy="461665"/>
          </a:xfrm>
        </p:grpSpPr>
        <p:cxnSp>
          <p:nvCxnSpPr>
            <p:cNvPr id="16" name="Straight Connector 18"/>
            <p:cNvCxnSpPr>
              <a:cxnSpLocks noChangeShapeType="1"/>
            </p:cNvCxnSpPr>
            <p:nvPr/>
          </p:nvCxnSpPr>
          <p:spPr bwMode="auto">
            <a:xfrm rot="10800000">
              <a:off x="2209800" y="2115966"/>
              <a:ext cx="914400" cy="1588"/>
            </a:xfrm>
            <a:prstGeom prst="line">
              <a:avLst/>
            </a:prstGeom>
            <a:noFill/>
            <a:ln w="9525">
              <a:solidFill>
                <a:schemeClr val="tx1"/>
              </a:solidFill>
              <a:round/>
              <a:headEnd/>
              <a:tailEnd type="oval" w="lg" len="lg"/>
            </a:ln>
          </p:spPr>
        </p:cxnSp>
        <p:sp>
          <p:nvSpPr>
            <p:cNvPr id="17" name="TextBox 16"/>
            <p:cNvSpPr txBox="1"/>
            <p:nvPr/>
          </p:nvSpPr>
          <p:spPr>
            <a:xfrm>
              <a:off x="3080116" y="1832002"/>
              <a:ext cx="1287532" cy="461665"/>
            </a:xfrm>
            <a:prstGeom prst="rect">
              <a:avLst/>
            </a:prstGeom>
            <a:noFill/>
          </p:spPr>
          <p:txBody>
            <a:bodyPr wrap="none" rtlCol="0">
              <a:spAutoFit/>
            </a:bodyPr>
            <a:lstStyle/>
            <a:p>
              <a:r>
                <a:rPr lang="en-US" sz="2400" b="0" dirty="0" smtClean="0">
                  <a:latin typeface="Helvetica Neue Light"/>
                  <a:cs typeface="Helvetica Neue Light"/>
                </a:rPr>
                <a:t>muscles</a:t>
              </a:r>
            </a:p>
          </p:txBody>
        </p:sp>
      </p:grpSp>
      <p:grpSp>
        <p:nvGrpSpPr>
          <p:cNvPr id="18" name="Group 17"/>
          <p:cNvGrpSpPr/>
          <p:nvPr/>
        </p:nvGrpSpPr>
        <p:grpSpPr>
          <a:xfrm>
            <a:off x="5461263" y="3416229"/>
            <a:ext cx="2160810" cy="461665"/>
            <a:chOff x="2209800" y="1842585"/>
            <a:chExt cx="2160810" cy="461665"/>
          </a:xfrm>
        </p:grpSpPr>
        <p:cxnSp>
          <p:nvCxnSpPr>
            <p:cNvPr id="19" name="Straight Connector 18"/>
            <p:cNvCxnSpPr>
              <a:cxnSpLocks noChangeShapeType="1"/>
            </p:cNvCxnSpPr>
            <p:nvPr/>
          </p:nvCxnSpPr>
          <p:spPr bwMode="auto">
            <a:xfrm rot="10800000">
              <a:off x="2209800" y="2115966"/>
              <a:ext cx="914400" cy="1588"/>
            </a:xfrm>
            <a:prstGeom prst="line">
              <a:avLst/>
            </a:prstGeom>
            <a:noFill/>
            <a:ln w="9525">
              <a:solidFill>
                <a:schemeClr val="tx1"/>
              </a:solidFill>
              <a:round/>
              <a:headEnd/>
              <a:tailEnd type="oval" w="lg" len="lg"/>
            </a:ln>
          </p:spPr>
        </p:cxnSp>
        <p:sp>
          <p:nvSpPr>
            <p:cNvPr id="20" name="TextBox 19"/>
            <p:cNvSpPr txBox="1"/>
            <p:nvPr/>
          </p:nvSpPr>
          <p:spPr>
            <a:xfrm>
              <a:off x="3080116" y="1842585"/>
              <a:ext cx="1290494" cy="461665"/>
            </a:xfrm>
            <a:prstGeom prst="rect">
              <a:avLst/>
            </a:prstGeom>
            <a:noFill/>
          </p:spPr>
          <p:txBody>
            <a:bodyPr wrap="none" rtlCol="0">
              <a:spAutoFit/>
            </a:bodyPr>
            <a:lstStyle/>
            <a:p>
              <a:r>
                <a:rPr lang="en-US" sz="2400" b="0" dirty="0" smtClean="0">
                  <a:latin typeface="Helvetica Neue Light"/>
                  <a:cs typeface="Helvetica Neue Light"/>
                </a:rPr>
                <a:t>skeleton</a:t>
              </a:r>
            </a:p>
          </p:txBody>
        </p:sp>
      </p:grpSp>
      <p:sp>
        <p:nvSpPr>
          <p:cNvPr id="2" name="Rectangle 1"/>
          <p:cNvSpPr/>
          <p:nvPr/>
        </p:nvSpPr>
        <p:spPr>
          <a:xfrm>
            <a:off x="-31749" y="704334"/>
            <a:ext cx="1102440" cy="461665"/>
          </a:xfrm>
          <a:prstGeom prst="rect">
            <a:avLst/>
          </a:prstGeom>
        </p:spPr>
        <p:txBody>
          <a:bodyPr wrap="none">
            <a:spAutoFit/>
          </a:bodyPr>
          <a:lstStyle/>
          <a:p>
            <a:r>
              <a:rPr lang="en-US" sz="2400" dirty="0" smtClean="0">
                <a:solidFill>
                  <a:schemeClr val="bg1"/>
                </a:solidFill>
                <a:latin typeface="Helvetica Neue Light"/>
                <a:cs typeface="Helvetica Neue Light"/>
              </a:rPr>
              <a:t>battery</a:t>
            </a:r>
            <a:endParaRPr lang="en-US" sz="2400" dirty="0">
              <a:latin typeface="Helvetica Neue Light"/>
              <a:cs typeface="Helvetica Neue Light"/>
            </a:endParaRPr>
          </a:p>
        </p:txBody>
      </p:sp>
      <p:cxnSp>
        <p:nvCxnSpPr>
          <p:cNvPr id="22" name="Straight Connector 18"/>
          <p:cNvCxnSpPr>
            <a:cxnSpLocks noChangeAspect="1" noChangeShapeType="1"/>
          </p:cNvCxnSpPr>
          <p:nvPr/>
        </p:nvCxnSpPr>
        <p:spPr bwMode="auto">
          <a:xfrm>
            <a:off x="970167" y="1013364"/>
            <a:ext cx="489381" cy="444889"/>
          </a:xfrm>
          <a:prstGeom prst="line">
            <a:avLst/>
          </a:prstGeom>
          <a:noFill/>
          <a:ln w="9525">
            <a:solidFill>
              <a:schemeClr val="bg1"/>
            </a:solidFill>
            <a:round/>
            <a:headEnd/>
            <a:tailEnd type="none" w="lg" len="lg"/>
          </a:ln>
        </p:spPr>
      </p:cxnSp>
      <p:sp>
        <p:nvSpPr>
          <p:cNvPr id="29" name="TextBox 28"/>
          <p:cNvSpPr txBox="1"/>
          <p:nvPr/>
        </p:nvSpPr>
        <p:spPr>
          <a:xfrm>
            <a:off x="4892669" y="1079575"/>
            <a:ext cx="928459" cy="338554"/>
          </a:xfrm>
          <a:prstGeom prst="rect">
            <a:avLst/>
          </a:prstGeom>
          <a:noFill/>
        </p:spPr>
        <p:txBody>
          <a:bodyPr wrap="none" rtlCol="0">
            <a:spAutoFit/>
          </a:bodyPr>
          <a:lstStyle/>
          <a:p>
            <a:pPr>
              <a:lnSpc>
                <a:spcPct val="60000"/>
              </a:lnSpc>
            </a:pPr>
            <a:r>
              <a:rPr lang="en-US" sz="2400" dirty="0" smtClean="0">
                <a:latin typeface="Helvetica Neue Light"/>
                <a:cs typeface="Helvetica Neue Light"/>
              </a:rPr>
              <a:t>carbs</a:t>
            </a:r>
          </a:p>
        </p:txBody>
      </p:sp>
      <p:grpSp>
        <p:nvGrpSpPr>
          <p:cNvPr id="33" name="Group 32"/>
          <p:cNvGrpSpPr/>
          <p:nvPr/>
        </p:nvGrpSpPr>
        <p:grpSpPr>
          <a:xfrm>
            <a:off x="5702148" y="414232"/>
            <a:ext cx="534652" cy="1695050"/>
            <a:chOff x="2439866" y="680294"/>
            <a:chExt cx="534652" cy="1695050"/>
          </a:xfrm>
        </p:grpSpPr>
        <p:cxnSp>
          <p:nvCxnSpPr>
            <p:cNvPr id="34" name="Straight Connector 18"/>
            <p:cNvCxnSpPr>
              <a:cxnSpLocks noChangeShapeType="1"/>
            </p:cNvCxnSpPr>
            <p:nvPr/>
          </p:nvCxnSpPr>
          <p:spPr bwMode="auto">
            <a:xfrm>
              <a:off x="2439866" y="1606830"/>
              <a:ext cx="534652" cy="768514"/>
            </a:xfrm>
            <a:prstGeom prst="line">
              <a:avLst/>
            </a:prstGeom>
            <a:noFill/>
            <a:ln w="9525">
              <a:solidFill>
                <a:schemeClr val="tx1"/>
              </a:solidFill>
              <a:round/>
              <a:headEnd/>
              <a:tailEnd type="oval" w="lg" len="lg"/>
            </a:ln>
          </p:spPr>
        </p:cxnSp>
        <p:sp>
          <p:nvSpPr>
            <p:cNvPr id="35" name="TextBox 34"/>
            <p:cNvSpPr txBox="1"/>
            <p:nvPr/>
          </p:nvSpPr>
          <p:spPr>
            <a:xfrm>
              <a:off x="2439866" y="680294"/>
              <a:ext cx="184666" cy="369332"/>
            </a:xfrm>
            <a:prstGeom prst="rect">
              <a:avLst/>
            </a:prstGeom>
            <a:noFill/>
          </p:spPr>
          <p:txBody>
            <a:bodyPr wrap="none" rtlCol="0">
              <a:spAutoFit/>
            </a:bodyPr>
            <a:lstStyle/>
            <a:p>
              <a:endParaRPr lang="en-US" b="0" dirty="0" smtClean="0">
                <a:latin typeface="Helvetica Neue Light"/>
                <a:cs typeface="Helvetica Neue Light"/>
              </a:endParaRPr>
            </a:p>
          </p:txBody>
        </p:sp>
      </p:grpSp>
      <p:sp>
        <p:nvSpPr>
          <p:cNvPr id="36" name="Title 1"/>
          <p:cNvSpPr txBox="1">
            <a:spLocks/>
          </p:cNvSpPr>
          <p:nvPr/>
        </p:nvSpPr>
        <p:spPr bwMode="auto">
          <a:xfrm>
            <a:off x="0" y="6176164"/>
            <a:ext cx="9144000" cy="695769"/>
          </a:xfrm>
          <a:prstGeom prst="rect">
            <a:avLst/>
          </a:prstGeom>
          <a:solidFill>
            <a:schemeClr val="tx1">
              <a:alpha val="79999"/>
            </a:schemeClr>
          </a:solidFill>
          <a:ln w="9525">
            <a:noFill/>
            <a:miter lim="800000"/>
            <a:headEnd/>
            <a:tailEnd/>
          </a:ln>
        </p:spPr>
        <p:txBody>
          <a:bodyPr tIns="46800" bIns="93600" anchor="b">
            <a:prstTxWarp prst="textNoShape">
              <a:avLst/>
            </a:prstTxWarp>
            <a:spAutoFit/>
          </a:bodyPr>
          <a:lstStyle/>
          <a:p>
            <a:pPr marL="176213" indent="4763" eaLnBrk="0" hangingPunct="0"/>
            <a:r>
              <a:rPr lang="en-US" sz="3600" dirty="0" smtClean="0">
                <a:solidFill>
                  <a:srgbClr val="FFFFFF"/>
                </a:solidFill>
                <a:latin typeface="Helvetica Neue Light"/>
                <a:ea typeface="Segoe UI" pitchFamily="-96" charset="0"/>
                <a:cs typeface="Helvetica Neue Light"/>
              </a:rPr>
              <a:t>contribution:: </a:t>
            </a:r>
            <a:r>
              <a:rPr lang="en-US" sz="3600" dirty="0" smtClean="0">
                <a:solidFill>
                  <a:srgbClr val="99CC00"/>
                </a:solidFill>
                <a:latin typeface="Helvetica Neue "/>
                <a:ea typeface="Segoe UI" pitchFamily="-96" charset="0"/>
                <a:cs typeface="Helvetica Neue "/>
              </a:rPr>
              <a:t>mobile force feedback</a:t>
            </a:r>
            <a:endParaRPr lang="en-CA" sz="3600" dirty="0">
              <a:solidFill>
                <a:srgbClr val="99CC00"/>
              </a:solidFill>
              <a:latin typeface="Helvetica Neue "/>
              <a:ea typeface="Segoe UI" pitchFamily="-96" charset="0"/>
              <a:cs typeface="Helvetica Neue "/>
            </a:endParaRPr>
          </a:p>
        </p:txBody>
      </p:sp>
    </p:spTree>
    <p:extLst>
      <p:ext uri="{BB962C8B-B14F-4D97-AF65-F5344CB8AC3E}">
        <p14:creationId xmlns:p14="http://schemas.microsoft.com/office/powerpoint/2010/main" val="3006354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43141" y="0"/>
            <a:ext cx="6858000" cy="6858000"/>
          </a:xfrm>
          <a:prstGeom prst="rect">
            <a:avLst/>
          </a:prstGeom>
        </p:spPr>
      </p:pic>
      <p:pic>
        <p:nvPicPr>
          <p:cNvPr id="5" name="Picture 4"/>
          <p:cNvPicPr>
            <a:picLocks noChangeAspect="1"/>
          </p:cNvPicPr>
          <p:nvPr/>
        </p:nvPicPr>
        <p:blipFill>
          <a:blip r:embed="rId3"/>
          <a:stretch>
            <a:fillRect/>
          </a:stretch>
        </p:blipFill>
        <p:spPr>
          <a:xfrm>
            <a:off x="4175236" y="0"/>
            <a:ext cx="4982276" cy="6858000"/>
          </a:xfrm>
          <a:prstGeom prst="rect">
            <a:avLst/>
          </a:prstGeom>
        </p:spPr>
      </p:pic>
      <p:sp>
        <p:nvSpPr>
          <p:cNvPr id="9" name="TextBox 9"/>
          <p:cNvSpPr txBox="1">
            <a:spLocks noChangeArrowheads="1"/>
          </p:cNvSpPr>
          <p:nvPr/>
        </p:nvSpPr>
        <p:spPr bwMode="auto">
          <a:xfrm>
            <a:off x="0" y="5048250"/>
            <a:ext cx="9144000" cy="646331"/>
          </a:xfrm>
          <a:prstGeom prst="rect">
            <a:avLst/>
          </a:prstGeom>
          <a:solidFill>
            <a:schemeClr val="tx1">
              <a:alpha val="59999"/>
            </a:schemeClr>
          </a:solidFill>
          <a:ln w="9525">
            <a:noFill/>
            <a:miter lim="800000"/>
            <a:headEnd/>
            <a:tailEnd/>
          </a:ln>
        </p:spPr>
        <p:txBody>
          <a:bodyPr lIns="216000">
            <a:prstTxWarp prst="textNoShape">
              <a:avLst/>
            </a:prstTxWarp>
            <a:spAutoFit/>
          </a:bodyPr>
          <a:lstStyle/>
          <a:p>
            <a:r>
              <a:rPr lang="en-US" sz="3600" dirty="0" smtClean="0">
                <a:solidFill>
                  <a:srgbClr val="99CC00"/>
                </a:solidFill>
                <a:latin typeface="Helvetica Neue "/>
                <a:cs typeface="Helvetica Neue "/>
                <a:sym typeface="Wingdings"/>
              </a:rPr>
              <a:t>rehabilitation</a:t>
            </a:r>
            <a:r>
              <a:rPr lang="en-US" sz="3600" dirty="0" smtClean="0">
                <a:solidFill>
                  <a:srgbClr val="FFFFFF"/>
                </a:solidFill>
                <a:latin typeface="Helvetica Neue Light"/>
                <a:cs typeface="Helvetica Neue Light"/>
                <a:sym typeface="Wingdings"/>
              </a:rPr>
              <a:t>, since the 60’s</a:t>
            </a:r>
            <a:endParaRPr lang="en-US" sz="3600" dirty="0">
              <a:solidFill>
                <a:srgbClr val="FFFFFF"/>
              </a:solidFill>
              <a:latin typeface="Helvetica Neue Light"/>
              <a:cs typeface="Helvetica Neue Light"/>
            </a:endParaRPr>
          </a:p>
        </p:txBody>
      </p:sp>
    </p:spTree>
    <p:extLst>
      <p:ext uri="{BB962C8B-B14F-4D97-AF65-F5344CB8AC3E}">
        <p14:creationId xmlns:p14="http://schemas.microsoft.com/office/powerpoint/2010/main" val="3414728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1-16 at 11.13.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5" y="0"/>
            <a:ext cx="9394279" cy="7029400"/>
          </a:xfrm>
          <a:prstGeom prst="rect">
            <a:avLst/>
          </a:prstGeom>
        </p:spPr>
      </p:pic>
      <p:sp>
        <p:nvSpPr>
          <p:cNvPr id="6" name="TextBox 9"/>
          <p:cNvSpPr txBox="1">
            <a:spLocks noChangeArrowheads="1"/>
          </p:cNvSpPr>
          <p:nvPr/>
        </p:nvSpPr>
        <p:spPr bwMode="auto">
          <a:xfrm>
            <a:off x="0" y="5712043"/>
            <a:ext cx="9200444" cy="1200329"/>
          </a:xfrm>
          <a:prstGeom prst="rect">
            <a:avLst/>
          </a:prstGeom>
          <a:solidFill>
            <a:schemeClr val="tx1">
              <a:alpha val="59999"/>
            </a:schemeClr>
          </a:solidFill>
          <a:ln w="9525">
            <a:noFill/>
            <a:miter lim="800000"/>
            <a:headEnd/>
            <a:tailEnd/>
          </a:ln>
        </p:spPr>
        <p:txBody>
          <a:bodyPr wrap="square" lIns="216000">
            <a:prstTxWarp prst="textNoShape">
              <a:avLst/>
            </a:prstTxWarp>
            <a:spAutoFit/>
          </a:bodyPr>
          <a:lstStyle/>
          <a:p>
            <a:r>
              <a:rPr lang="en-US" sz="3600" dirty="0" smtClean="0">
                <a:solidFill>
                  <a:srgbClr val="FFFFFF"/>
                </a:solidFill>
                <a:latin typeface="Helvetica Neue Light"/>
                <a:cs typeface="Helvetica Neue Light"/>
                <a:sym typeface="Wingdings"/>
              </a:rPr>
              <a:t>augmented tennis </a:t>
            </a:r>
            <a:r>
              <a:rPr lang="en-US" sz="3600" dirty="0" smtClean="0">
                <a:solidFill>
                  <a:srgbClr val="99CC00"/>
                </a:solidFill>
                <a:latin typeface="Helvetica Neue "/>
                <a:cs typeface="Helvetica Neue "/>
                <a:sym typeface="Wingdings"/>
              </a:rPr>
              <a:t>with muscle stimulation</a:t>
            </a:r>
          </a:p>
          <a:p>
            <a:endParaRPr lang="en-US" sz="3600" dirty="0">
              <a:solidFill>
                <a:srgbClr val="FFFFFF"/>
              </a:solidFill>
              <a:latin typeface="Helvetica Neue Light"/>
              <a:cs typeface="Helvetica Neue Light"/>
            </a:endParaRPr>
          </a:p>
        </p:txBody>
      </p:sp>
      <p:sp>
        <p:nvSpPr>
          <p:cNvPr id="7" name="Rectangle 6"/>
          <p:cNvSpPr/>
          <p:nvPr/>
        </p:nvSpPr>
        <p:spPr>
          <a:xfrm>
            <a:off x="7293994" y="6453336"/>
            <a:ext cx="1878264" cy="369332"/>
          </a:xfrm>
          <a:prstGeom prst="rect">
            <a:avLst/>
          </a:prstGeom>
        </p:spPr>
        <p:txBody>
          <a:bodyPr wrap="none">
            <a:spAutoFit/>
          </a:bodyPr>
          <a:lstStyle/>
          <a:p>
            <a:pPr algn="r"/>
            <a:r>
              <a:rPr lang="en-US" b="0" dirty="0" smtClean="0">
                <a:solidFill>
                  <a:schemeClr val="bg1"/>
                </a:solidFill>
                <a:latin typeface="Helvetica Neue Light"/>
                <a:cs typeface="Helvetica Neue Light"/>
              </a:rPr>
              <a:t>[</a:t>
            </a:r>
            <a:r>
              <a:rPr lang="en-US" b="0" dirty="0" err="1" smtClean="0">
                <a:solidFill>
                  <a:schemeClr val="bg1"/>
                </a:solidFill>
                <a:latin typeface="Helvetica Neue Light"/>
                <a:cs typeface="Helvetica Neue Light"/>
              </a:rPr>
              <a:t>farbiz</a:t>
            </a:r>
            <a:r>
              <a:rPr lang="en-US" b="0" dirty="0" smtClean="0">
                <a:solidFill>
                  <a:schemeClr val="bg1"/>
                </a:solidFill>
                <a:latin typeface="Helvetica Neue Light"/>
                <a:cs typeface="Helvetica Neue Light"/>
              </a:rPr>
              <a:t> et. al, ‘07]</a:t>
            </a:r>
            <a:endParaRPr lang="en-US" b="0" dirty="0">
              <a:solidFill>
                <a:schemeClr val="bg1"/>
              </a:solidFill>
              <a:latin typeface="Helvetica Neue Light"/>
              <a:cs typeface="Helvetica Neue Light"/>
            </a:endParaRPr>
          </a:p>
        </p:txBody>
      </p:sp>
    </p:spTree>
    <p:extLst>
      <p:ext uri="{BB962C8B-B14F-4D97-AF65-F5344CB8AC3E}">
        <p14:creationId xmlns:p14="http://schemas.microsoft.com/office/powerpoint/2010/main" val="3539162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kimotoCleaned_2.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53" y="-124742"/>
            <a:ext cx="12476043" cy="7030938"/>
          </a:xfrm>
          <a:prstGeom prst="rect">
            <a:avLst/>
          </a:prstGeom>
        </p:spPr>
      </p:pic>
      <p:sp>
        <p:nvSpPr>
          <p:cNvPr id="5" name="TextBox 9"/>
          <p:cNvSpPr txBox="1">
            <a:spLocks noChangeArrowheads="1"/>
          </p:cNvSpPr>
          <p:nvPr/>
        </p:nvSpPr>
        <p:spPr bwMode="auto">
          <a:xfrm>
            <a:off x="-117779" y="5669689"/>
            <a:ext cx="9318223" cy="1215695"/>
          </a:xfrm>
          <a:prstGeom prst="rect">
            <a:avLst/>
          </a:prstGeom>
          <a:solidFill>
            <a:schemeClr val="tx1">
              <a:alpha val="59999"/>
            </a:schemeClr>
          </a:solidFill>
          <a:ln w="9525">
            <a:noFill/>
            <a:miter lim="800000"/>
            <a:headEnd/>
            <a:tailEnd/>
          </a:ln>
        </p:spPr>
        <p:txBody>
          <a:bodyPr wrap="square" lIns="216000">
            <a:prstTxWarp prst="textNoShape">
              <a:avLst/>
            </a:prstTxWarp>
            <a:spAutoFit/>
          </a:bodyPr>
          <a:lstStyle/>
          <a:p>
            <a:r>
              <a:rPr lang="en-US" sz="3600" dirty="0">
                <a:solidFill>
                  <a:srgbClr val="FFFFFF"/>
                </a:solidFill>
                <a:latin typeface="Helvetica Neue Light"/>
                <a:cs typeface="Helvetica Neue Light"/>
                <a:sym typeface="Wingdings"/>
              </a:rPr>
              <a:t>mediating input in </a:t>
            </a:r>
            <a:r>
              <a:rPr lang="en-US" sz="3600" dirty="0">
                <a:solidFill>
                  <a:srgbClr val="99CC00"/>
                </a:solidFill>
                <a:latin typeface="Helvetica Neue "/>
                <a:cs typeface="Helvetica Neue "/>
                <a:sym typeface="Wingdings"/>
              </a:rPr>
              <a:t>learning tasks</a:t>
            </a:r>
            <a:r>
              <a:rPr lang="en-US" sz="3600" dirty="0">
                <a:solidFill>
                  <a:srgbClr val="99CC00"/>
                </a:solidFill>
                <a:latin typeface="Helvetica Neue Light"/>
                <a:cs typeface="Helvetica Neue Light"/>
                <a:sym typeface="Wingdings"/>
              </a:rPr>
              <a:t> </a:t>
            </a:r>
            <a:r>
              <a:rPr lang="en-US" sz="3600" dirty="0">
                <a:solidFill>
                  <a:srgbClr val="FFFFFF"/>
                </a:solidFill>
                <a:latin typeface="Helvetica Neue Light"/>
                <a:cs typeface="Helvetica Neue Light"/>
                <a:sym typeface="Wingdings"/>
              </a:rPr>
              <a:t>such as </a:t>
            </a:r>
          </a:p>
          <a:p>
            <a:r>
              <a:rPr lang="en-US" sz="3600" dirty="0">
                <a:solidFill>
                  <a:srgbClr val="FFFFFF"/>
                </a:solidFill>
                <a:latin typeface="Helvetica Neue Light"/>
                <a:cs typeface="Helvetica Neue Light"/>
                <a:sym typeface="Wingdings"/>
              </a:rPr>
              <a:t>playing a “new instrument”</a:t>
            </a:r>
            <a:endParaRPr lang="en-US" sz="3600" dirty="0">
              <a:solidFill>
                <a:srgbClr val="FFFFFF"/>
              </a:solidFill>
              <a:latin typeface="Helvetica Neue Light"/>
              <a:cs typeface="Helvetica Neue Light"/>
            </a:endParaRPr>
          </a:p>
        </p:txBody>
      </p:sp>
      <p:sp>
        <p:nvSpPr>
          <p:cNvPr id="2" name="Rectangle 1"/>
          <p:cNvSpPr/>
          <p:nvPr/>
        </p:nvSpPr>
        <p:spPr>
          <a:xfrm>
            <a:off x="6603187" y="6465354"/>
            <a:ext cx="2569071" cy="374060"/>
          </a:xfrm>
          <a:prstGeom prst="rect">
            <a:avLst/>
          </a:prstGeom>
        </p:spPr>
        <p:txBody>
          <a:bodyPr wrap="square">
            <a:spAutoFit/>
          </a:bodyPr>
          <a:lstStyle/>
          <a:p>
            <a:pPr algn="r"/>
            <a:r>
              <a:rPr lang="en-US" b="0" dirty="0" smtClean="0">
                <a:solidFill>
                  <a:schemeClr val="bg1"/>
                </a:solidFill>
                <a:latin typeface="Helvetica Neue Light"/>
                <a:cs typeface="Helvetica Neue Light"/>
              </a:rPr>
              <a:t>[</a:t>
            </a:r>
            <a:r>
              <a:rPr lang="en-US" b="0" dirty="0" err="1" smtClean="0">
                <a:solidFill>
                  <a:schemeClr val="bg1"/>
                </a:solidFill>
                <a:latin typeface="Helvetica Neue Light"/>
                <a:cs typeface="Helvetica Neue Light"/>
              </a:rPr>
              <a:t>tamaki</a:t>
            </a:r>
            <a:r>
              <a:rPr lang="en-US" b="0" dirty="0" smtClean="0">
                <a:solidFill>
                  <a:schemeClr val="bg1"/>
                </a:solidFill>
                <a:latin typeface="Helvetica Neue Light"/>
                <a:cs typeface="Helvetica Neue Light"/>
              </a:rPr>
              <a:t> &amp; </a:t>
            </a:r>
            <a:r>
              <a:rPr lang="en-US" dirty="0" err="1" smtClean="0">
                <a:solidFill>
                  <a:schemeClr val="bg1"/>
                </a:solidFill>
                <a:latin typeface="Helvetica Neue Light"/>
                <a:cs typeface="Helvetica Neue Light"/>
              </a:rPr>
              <a:t>r</a:t>
            </a:r>
            <a:r>
              <a:rPr lang="en-US" b="0" dirty="0" err="1" smtClean="0">
                <a:solidFill>
                  <a:schemeClr val="bg1"/>
                </a:solidFill>
                <a:latin typeface="Helvetica Neue Light"/>
                <a:cs typeface="Helvetica Neue Light"/>
              </a:rPr>
              <a:t>ekimoto</a:t>
            </a:r>
            <a:r>
              <a:rPr lang="en-US" b="0" dirty="0" smtClean="0">
                <a:solidFill>
                  <a:schemeClr val="bg1"/>
                </a:solidFill>
                <a:latin typeface="Helvetica Neue Light"/>
                <a:cs typeface="Helvetica Neue Light"/>
              </a:rPr>
              <a:t>, ‘11</a:t>
            </a:r>
            <a:r>
              <a:rPr lang="en-US" dirty="0" smtClean="0">
                <a:solidFill>
                  <a:schemeClr val="bg1"/>
                </a:solidFill>
                <a:latin typeface="Helvetica Neue Light"/>
                <a:cs typeface="Helvetica Neue Light"/>
              </a:rPr>
              <a:t>]</a:t>
            </a:r>
            <a:endParaRPr lang="en-US" b="0" dirty="0">
              <a:solidFill>
                <a:schemeClr val="bg1"/>
              </a:solidFill>
              <a:latin typeface="Helvetica Neue Light"/>
              <a:cs typeface="Helvetica Neue Light"/>
            </a:endParaRPr>
          </a:p>
        </p:txBody>
      </p:sp>
    </p:spTree>
    <p:custDataLst>
      <p:tags r:id="rId1"/>
    </p:custDataLst>
    <p:extLst>
      <p:ext uri="{BB962C8B-B14F-4D97-AF65-F5344CB8AC3E}">
        <p14:creationId xmlns:p14="http://schemas.microsoft.com/office/powerpoint/2010/main" val="1328979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br>
              <a:rPr lang="en-US" dirty="0" smtClean="0"/>
            </a:br>
            <a:r>
              <a:rPr lang="en-US" sz="4000" dirty="0" smtClean="0"/>
              <a:t>[why is immersion not yet mobile?]</a:t>
            </a:r>
            <a:endParaRPr lang="en-US" dirty="0"/>
          </a:p>
        </p:txBody>
      </p:sp>
    </p:spTree>
    <p:extLst>
      <p:ext uri="{BB962C8B-B14F-4D97-AF65-F5344CB8AC3E}">
        <p14:creationId xmlns:p14="http://schemas.microsoft.com/office/powerpoint/2010/main" val="35422397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668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727" y="-137626"/>
            <a:ext cx="10534515" cy="7023010"/>
          </a:xfrm>
          <a:prstGeom prst="rect">
            <a:avLst/>
          </a:prstGeom>
        </p:spPr>
      </p:pic>
      <p:sp>
        <p:nvSpPr>
          <p:cNvPr id="3" name="TextBox 9"/>
          <p:cNvSpPr txBox="1">
            <a:spLocks noChangeArrowheads="1"/>
          </p:cNvSpPr>
          <p:nvPr/>
        </p:nvSpPr>
        <p:spPr bwMode="auto">
          <a:xfrm>
            <a:off x="0" y="5681309"/>
            <a:ext cx="9144000" cy="646331"/>
          </a:xfrm>
          <a:prstGeom prst="rect">
            <a:avLst/>
          </a:prstGeom>
          <a:solidFill>
            <a:schemeClr val="tx1">
              <a:alpha val="59999"/>
            </a:schemeClr>
          </a:solidFill>
          <a:ln w="9525">
            <a:noFill/>
            <a:miter lim="800000"/>
            <a:headEnd/>
            <a:tailEnd/>
          </a:ln>
        </p:spPr>
        <p:txBody>
          <a:bodyPr lIns="216000">
            <a:prstTxWarp prst="textNoShape">
              <a:avLst/>
            </a:prstTxWarp>
            <a:spAutoFit/>
          </a:bodyPr>
          <a:lstStyle/>
          <a:p>
            <a:r>
              <a:rPr lang="en-US" sz="3600" dirty="0" smtClean="0">
                <a:solidFill>
                  <a:srgbClr val="99CC00"/>
                </a:solidFill>
                <a:latin typeface="Helvetica Neue "/>
                <a:cs typeface="Helvetica Neue "/>
              </a:rPr>
              <a:t>experience::</a:t>
            </a:r>
            <a:r>
              <a:rPr lang="en-US" sz="3600" dirty="0" smtClean="0">
                <a:solidFill>
                  <a:srgbClr val="99CC00"/>
                </a:solidFill>
                <a:latin typeface="Helvetica Neue Light"/>
                <a:cs typeface="Helvetica Neue Light"/>
              </a:rPr>
              <a:t> </a:t>
            </a:r>
            <a:r>
              <a:rPr lang="en-US" sz="3600" dirty="0" smtClean="0">
                <a:solidFill>
                  <a:schemeClr val="bg1"/>
                </a:solidFill>
                <a:latin typeface="Helvetica Neue Light"/>
                <a:cs typeface="Helvetica Neue Light"/>
              </a:rPr>
              <a:t>mobile force-feedback</a:t>
            </a:r>
          </a:p>
        </p:txBody>
      </p:sp>
    </p:spTree>
    <p:extLst>
      <p:ext uri="{BB962C8B-B14F-4D97-AF65-F5344CB8AC3E}">
        <p14:creationId xmlns:p14="http://schemas.microsoft.com/office/powerpoint/2010/main" val="777967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ack copy.JPG"/>
          <p:cNvPicPr>
            <a:picLocks noChangeAspect="1"/>
          </p:cNvPicPr>
          <p:nvPr/>
        </p:nvPicPr>
        <p:blipFill rotWithShape="1">
          <a:blip r:embed="rId2">
            <a:extLst>
              <a:ext uri="{28A0092B-C50C-407E-A947-70E740481C1C}">
                <a14:useLocalDpi xmlns:a14="http://schemas.microsoft.com/office/drawing/2010/main" val="0"/>
              </a:ext>
            </a:extLst>
          </a:blip>
          <a:srcRect b="17842"/>
          <a:stretch/>
        </p:blipFill>
        <p:spPr>
          <a:xfrm>
            <a:off x="-1186258" y="0"/>
            <a:ext cx="12588187" cy="6894856"/>
          </a:xfrm>
          <a:prstGeom prst="rect">
            <a:avLst/>
          </a:prstGeom>
        </p:spPr>
      </p:pic>
      <p:sp>
        <p:nvSpPr>
          <p:cNvPr id="3" name="Rounded Rectangle 2"/>
          <p:cNvSpPr/>
          <p:nvPr/>
        </p:nvSpPr>
        <p:spPr>
          <a:xfrm rot="12057265">
            <a:off x="389608" y="5261272"/>
            <a:ext cx="6602283" cy="615222"/>
          </a:xfrm>
          <a:prstGeom prst="roundRect">
            <a:avLst>
              <a:gd name="adj" fmla="val 50000"/>
            </a:avLst>
          </a:prstGeom>
          <a:no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95536" y="5638948"/>
            <a:ext cx="2634054" cy="886396"/>
          </a:xfrm>
          <a:prstGeom prst="rect">
            <a:avLst/>
          </a:prstGeom>
          <a:noFill/>
        </p:spPr>
        <p:txBody>
          <a:bodyPr wrap="none" rtlCol="0">
            <a:spAutoFit/>
          </a:bodyPr>
          <a:lstStyle/>
          <a:p>
            <a:pPr>
              <a:lnSpc>
                <a:spcPct val="70000"/>
              </a:lnSpc>
            </a:pPr>
            <a:r>
              <a:rPr lang="en-US" sz="2400" dirty="0" smtClean="0">
                <a:latin typeface="Helvetica Neue Light"/>
                <a:cs typeface="Helvetica Neue Light"/>
              </a:rPr>
              <a:t>android phone</a:t>
            </a:r>
          </a:p>
          <a:p>
            <a:pPr>
              <a:lnSpc>
                <a:spcPct val="70000"/>
              </a:lnSpc>
            </a:pPr>
            <a:r>
              <a:rPr lang="en-US" sz="2400" dirty="0">
                <a:latin typeface="Helvetica Neue Light"/>
                <a:cs typeface="Helvetica Neue Light"/>
              </a:rPr>
              <a:t>w/ accelerometers</a:t>
            </a:r>
          </a:p>
          <a:p>
            <a:pPr>
              <a:lnSpc>
                <a:spcPct val="70000"/>
              </a:lnSpc>
            </a:pPr>
            <a:endParaRPr lang="en-US" sz="2400" dirty="0" smtClean="0">
              <a:latin typeface="Helvetica Neue Light"/>
              <a:cs typeface="Helvetica Neue Light"/>
            </a:endParaRPr>
          </a:p>
        </p:txBody>
      </p:sp>
    </p:spTree>
    <p:extLst>
      <p:ext uri="{BB962C8B-B14F-4D97-AF65-F5344CB8AC3E}">
        <p14:creationId xmlns:p14="http://schemas.microsoft.com/office/powerpoint/2010/main" val="1722116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 copy.JPG"/>
          <p:cNvPicPr>
            <a:picLocks noChangeAspect="1"/>
          </p:cNvPicPr>
          <p:nvPr/>
        </p:nvPicPr>
        <p:blipFill rotWithShape="1">
          <a:blip r:embed="rId2">
            <a:extLst>
              <a:ext uri="{28A0092B-C50C-407E-A947-70E740481C1C}">
                <a14:useLocalDpi xmlns:a14="http://schemas.microsoft.com/office/drawing/2010/main" val="0"/>
              </a:ext>
            </a:extLst>
          </a:blip>
          <a:srcRect b="17842"/>
          <a:stretch/>
        </p:blipFill>
        <p:spPr>
          <a:xfrm>
            <a:off x="-1186258" y="0"/>
            <a:ext cx="12588187" cy="6894856"/>
          </a:xfrm>
          <a:prstGeom prst="rect">
            <a:avLst/>
          </a:prstGeom>
        </p:spPr>
      </p:pic>
      <p:sp>
        <p:nvSpPr>
          <p:cNvPr id="3" name="Rounded Rectangle 2"/>
          <p:cNvSpPr/>
          <p:nvPr/>
        </p:nvSpPr>
        <p:spPr>
          <a:xfrm rot="7305842">
            <a:off x="2030214" y="2431898"/>
            <a:ext cx="1796527" cy="441926"/>
          </a:xfrm>
          <a:prstGeom prst="roundRect">
            <a:avLst>
              <a:gd name="adj" fmla="val 50000"/>
            </a:avLst>
          </a:prstGeom>
          <a:noFill/>
          <a:ln w="76200" cmpd="sng">
            <a:solidFill>
              <a:schemeClr val="bg1"/>
            </a:solidFill>
          </a:ln>
          <a:effectLst>
            <a:outerShdw blurRad="400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275856" y="1305682"/>
            <a:ext cx="1432989" cy="461665"/>
          </a:xfrm>
          <a:prstGeom prst="rect">
            <a:avLst/>
          </a:prstGeom>
          <a:noFill/>
        </p:spPr>
        <p:txBody>
          <a:bodyPr wrap="none" rtlCol="0">
            <a:spAutoFit/>
          </a:bodyPr>
          <a:lstStyle/>
          <a:p>
            <a:r>
              <a:rPr lang="en-US" sz="2400" dirty="0" smtClean="0">
                <a:latin typeface="Helvetica Neue Light"/>
                <a:cs typeface="Helvetica Neue Light"/>
              </a:rPr>
              <a:t>bluetooth</a:t>
            </a:r>
            <a:endParaRPr lang="en-US" sz="2400" dirty="0">
              <a:latin typeface="Helvetica Neue Light"/>
              <a:cs typeface="Helvetica Neue Light"/>
            </a:endParaRPr>
          </a:p>
        </p:txBody>
      </p:sp>
    </p:spTree>
    <p:extLst>
      <p:ext uri="{BB962C8B-B14F-4D97-AF65-F5344CB8AC3E}">
        <p14:creationId xmlns:p14="http://schemas.microsoft.com/office/powerpoint/2010/main" val="2655059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 copy.JPG"/>
          <p:cNvPicPr>
            <a:picLocks noChangeAspect="1"/>
          </p:cNvPicPr>
          <p:nvPr/>
        </p:nvPicPr>
        <p:blipFill rotWithShape="1">
          <a:blip r:embed="rId2">
            <a:extLst>
              <a:ext uri="{28A0092B-C50C-407E-A947-70E740481C1C}">
                <a14:useLocalDpi xmlns:a14="http://schemas.microsoft.com/office/drawing/2010/main" val="0"/>
              </a:ext>
            </a:extLst>
          </a:blip>
          <a:srcRect b="17842"/>
          <a:stretch/>
        </p:blipFill>
        <p:spPr>
          <a:xfrm>
            <a:off x="-1186258" y="0"/>
            <a:ext cx="12588187" cy="6894856"/>
          </a:xfrm>
          <a:prstGeom prst="rect">
            <a:avLst/>
          </a:prstGeom>
        </p:spPr>
      </p:pic>
      <p:sp>
        <p:nvSpPr>
          <p:cNvPr id="26" name="TextBox 25"/>
          <p:cNvSpPr txBox="1"/>
          <p:nvPr/>
        </p:nvSpPr>
        <p:spPr>
          <a:xfrm>
            <a:off x="3707904" y="1383159"/>
            <a:ext cx="2249334" cy="461665"/>
          </a:xfrm>
          <a:prstGeom prst="rect">
            <a:avLst/>
          </a:prstGeom>
          <a:noFill/>
        </p:spPr>
        <p:txBody>
          <a:bodyPr wrap="none" rtlCol="0">
            <a:spAutoFit/>
          </a:bodyPr>
          <a:lstStyle/>
          <a:p>
            <a:r>
              <a:rPr lang="en-US" sz="2400" dirty="0" smtClean="0">
                <a:latin typeface="Helvetica Neue Light"/>
                <a:cs typeface="Helvetica Neue Light"/>
              </a:rPr>
              <a:t>a tiny computer</a:t>
            </a:r>
          </a:p>
        </p:txBody>
      </p:sp>
      <p:sp>
        <p:nvSpPr>
          <p:cNvPr id="7" name="Rounded Rectangle 6"/>
          <p:cNvSpPr/>
          <p:nvPr/>
        </p:nvSpPr>
        <p:spPr>
          <a:xfrm rot="6963172">
            <a:off x="2208804" y="2497349"/>
            <a:ext cx="2173798" cy="905123"/>
          </a:xfrm>
          <a:prstGeom prst="roundRect">
            <a:avLst>
              <a:gd name="adj" fmla="val 27371"/>
            </a:avLst>
          </a:prstGeom>
          <a:noFill/>
          <a:ln w="76200" cmpd="sng">
            <a:solidFill>
              <a:schemeClr val="bg1"/>
            </a:solidFill>
          </a:ln>
          <a:effectLst>
            <a:outerShdw blurRad="400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235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 copy.JPG"/>
          <p:cNvPicPr>
            <a:picLocks noChangeAspect="1"/>
          </p:cNvPicPr>
          <p:nvPr/>
        </p:nvPicPr>
        <p:blipFill rotWithShape="1">
          <a:blip r:embed="rId3">
            <a:extLst>
              <a:ext uri="{28A0092B-C50C-407E-A947-70E740481C1C}">
                <a14:useLocalDpi xmlns:a14="http://schemas.microsoft.com/office/drawing/2010/main" val="0"/>
              </a:ext>
            </a:extLst>
          </a:blip>
          <a:srcRect b="17842"/>
          <a:stretch/>
        </p:blipFill>
        <p:spPr>
          <a:xfrm>
            <a:off x="-1186258" y="0"/>
            <a:ext cx="12588187" cy="6894856"/>
          </a:xfrm>
          <a:prstGeom prst="rect">
            <a:avLst/>
          </a:prstGeom>
        </p:spPr>
      </p:pic>
      <p:sp>
        <p:nvSpPr>
          <p:cNvPr id="3" name="Rounded Rectangle 2"/>
          <p:cNvSpPr/>
          <p:nvPr/>
        </p:nvSpPr>
        <p:spPr>
          <a:xfrm rot="7034845">
            <a:off x="2850689" y="3041184"/>
            <a:ext cx="1930380" cy="650822"/>
          </a:xfrm>
          <a:prstGeom prst="roundRect">
            <a:avLst>
              <a:gd name="adj" fmla="val 50000"/>
            </a:avLst>
          </a:prstGeom>
          <a:no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4328770" y="1524000"/>
            <a:ext cx="2846589" cy="400110"/>
          </a:xfrm>
          <a:prstGeom prst="rect">
            <a:avLst/>
          </a:prstGeom>
          <a:noFill/>
        </p:spPr>
        <p:txBody>
          <a:bodyPr wrap="none" rtlCol="0">
            <a:spAutoFit/>
          </a:bodyPr>
          <a:lstStyle/>
          <a:p>
            <a:pPr>
              <a:lnSpc>
                <a:spcPct val="80000"/>
              </a:lnSpc>
            </a:pPr>
            <a:r>
              <a:rPr lang="en-US" sz="2400" dirty="0" smtClean="0">
                <a:latin typeface="Helvetica Neue Light"/>
                <a:cs typeface="Helvetica Neue Light"/>
              </a:rPr>
              <a:t>electrical stimulation</a:t>
            </a:r>
            <a:endParaRPr lang="en-US" sz="2400" dirty="0">
              <a:latin typeface="Helvetica Neue Light"/>
              <a:cs typeface="Helvetica Neue Light"/>
            </a:endParaRPr>
          </a:p>
        </p:txBody>
      </p:sp>
    </p:spTree>
    <p:extLst>
      <p:ext uri="{BB962C8B-B14F-4D97-AF65-F5344CB8AC3E}">
        <p14:creationId xmlns:p14="http://schemas.microsoft.com/office/powerpoint/2010/main" val="3055843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 copy.JPG"/>
          <p:cNvPicPr>
            <a:picLocks noChangeAspect="1"/>
          </p:cNvPicPr>
          <p:nvPr/>
        </p:nvPicPr>
        <p:blipFill rotWithShape="1">
          <a:blip r:embed="rId2">
            <a:extLst>
              <a:ext uri="{28A0092B-C50C-407E-A947-70E740481C1C}">
                <a14:useLocalDpi xmlns:a14="http://schemas.microsoft.com/office/drawing/2010/main" val="0"/>
              </a:ext>
            </a:extLst>
          </a:blip>
          <a:srcRect b="17842"/>
          <a:stretch/>
        </p:blipFill>
        <p:spPr>
          <a:xfrm>
            <a:off x="-1186258" y="0"/>
            <a:ext cx="12588187" cy="6894856"/>
          </a:xfrm>
          <a:prstGeom prst="rect">
            <a:avLst/>
          </a:prstGeom>
        </p:spPr>
      </p:pic>
      <p:sp>
        <p:nvSpPr>
          <p:cNvPr id="3" name="Rounded Rectangle 2"/>
          <p:cNvSpPr/>
          <p:nvPr/>
        </p:nvSpPr>
        <p:spPr>
          <a:xfrm rot="6962189">
            <a:off x="3521234" y="3398102"/>
            <a:ext cx="1919960" cy="706679"/>
          </a:xfrm>
          <a:prstGeom prst="roundRect">
            <a:avLst>
              <a:gd name="adj" fmla="val 50000"/>
            </a:avLst>
          </a:prstGeom>
          <a:no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5150130" y="1628800"/>
            <a:ext cx="3217464" cy="627864"/>
          </a:xfrm>
          <a:prstGeom prst="rect">
            <a:avLst/>
          </a:prstGeom>
          <a:noFill/>
        </p:spPr>
        <p:txBody>
          <a:bodyPr wrap="none" rtlCol="0">
            <a:spAutoFit/>
          </a:bodyPr>
          <a:lstStyle/>
          <a:p>
            <a:pPr>
              <a:lnSpc>
                <a:spcPct val="70000"/>
              </a:lnSpc>
            </a:pPr>
            <a:r>
              <a:rPr lang="en-US" sz="2400" dirty="0">
                <a:latin typeface="Helvetica Neue Light"/>
                <a:cs typeface="Helvetica Neue Light"/>
              </a:rPr>
              <a:t>m</a:t>
            </a:r>
            <a:r>
              <a:rPr lang="en-US" sz="2400" dirty="0" smtClean="0">
                <a:latin typeface="Helvetica Neue Light"/>
                <a:cs typeface="Helvetica Neue Light"/>
              </a:rPr>
              <a:t>edical compliant </a:t>
            </a:r>
          </a:p>
          <a:p>
            <a:pPr>
              <a:lnSpc>
                <a:spcPct val="70000"/>
              </a:lnSpc>
            </a:pPr>
            <a:r>
              <a:rPr lang="en-US" sz="2400" dirty="0" smtClean="0">
                <a:latin typeface="Helvetica Neue Light"/>
                <a:cs typeface="Helvetica Neue Light"/>
              </a:rPr>
              <a:t>amplifiers (50v/100mA)</a:t>
            </a:r>
            <a:endParaRPr lang="en-US" sz="2400" dirty="0">
              <a:latin typeface="Helvetica Neue Light"/>
              <a:cs typeface="Helvetica Neue Light"/>
            </a:endParaRPr>
          </a:p>
        </p:txBody>
      </p:sp>
    </p:spTree>
    <p:extLst>
      <p:ext uri="{BB962C8B-B14F-4D97-AF65-F5344CB8AC3E}">
        <p14:creationId xmlns:p14="http://schemas.microsoft.com/office/powerpoint/2010/main" val="371149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 copy.JPG"/>
          <p:cNvPicPr>
            <a:picLocks noChangeAspect="1"/>
          </p:cNvPicPr>
          <p:nvPr/>
        </p:nvPicPr>
        <p:blipFill rotWithShape="1">
          <a:blip r:embed="rId2">
            <a:extLst>
              <a:ext uri="{28A0092B-C50C-407E-A947-70E740481C1C}">
                <a14:useLocalDpi xmlns:a14="http://schemas.microsoft.com/office/drawing/2010/main" val="0"/>
              </a:ext>
            </a:extLst>
          </a:blip>
          <a:srcRect b="17842"/>
          <a:stretch/>
        </p:blipFill>
        <p:spPr>
          <a:xfrm>
            <a:off x="-1186258" y="0"/>
            <a:ext cx="12588187" cy="6894856"/>
          </a:xfrm>
          <a:prstGeom prst="rect">
            <a:avLst/>
          </a:prstGeom>
        </p:spPr>
      </p:pic>
      <p:sp>
        <p:nvSpPr>
          <p:cNvPr id="3" name="Rounded Rectangle 2"/>
          <p:cNvSpPr/>
          <p:nvPr/>
        </p:nvSpPr>
        <p:spPr>
          <a:xfrm rot="6962189">
            <a:off x="2268057" y="1264799"/>
            <a:ext cx="816887" cy="1139034"/>
          </a:xfrm>
          <a:prstGeom prst="roundRect">
            <a:avLst>
              <a:gd name="adj" fmla="val 50000"/>
            </a:avLst>
          </a:prstGeom>
          <a:no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770224" y="1032671"/>
            <a:ext cx="3685624" cy="369332"/>
          </a:xfrm>
          <a:prstGeom prst="rect">
            <a:avLst/>
          </a:prstGeom>
          <a:noFill/>
        </p:spPr>
        <p:txBody>
          <a:bodyPr wrap="none" rtlCol="0">
            <a:spAutoFit/>
          </a:bodyPr>
          <a:lstStyle/>
          <a:p>
            <a:pPr>
              <a:lnSpc>
                <a:spcPct val="70000"/>
              </a:lnSpc>
            </a:pPr>
            <a:r>
              <a:rPr lang="en-US" sz="2400" dirty="0" smtClean="0">
                <a:latin typeface="Helvetica Neue Light"/>
                <a:cs typeface="Helvetica Neue Light"/>
              </a:rPr>
              <a:t>relays, unmodified circuitry</a:t>
            </a:r>
            <a:endParaRPr lang="en-US" sz="2400" dirty="0">
              <a:latin typeface="Helvetica Neue Light"/>
              <a:cs typeface="Helvetica Neue Light"/>
            </a:endParaRPr>
          </a:p>
        </p:txBody>
      </p:sp>
      <p:sp>
        <p:nvSpPr>
          <p:cNvPr id="2" name="TextBox 1"/>
          <p:cNvSpPr txBox="1"/>
          <p:nvPr/>
        </p:nvSpPr>
        <p:spPr>
          <a:xfrm>
            <a:off x="0" y="84273"/>
            <a:ext cx="4574289" cy="553998"/>
          </a:xfrm>
          <a:prstGeom prst="rect">
            <a:avLst/>
          </a:prstGeom>
          <a:noFill/>
        </p:spPr>
        <p:txBody>
          <a:bodyPr wrap="none" rtlCol="0">
            <a:spAutoFit/>
          </a:bodyPr>
          <a:lstStyle/>
          <a:p>
            <a:r>
              <a:rPr lang="en-US" sz="3000" b="0" dirty="0" smtClean="0">
                <a:latin typeface="Helvetica Neue Light"/>
                <a:cs typeface="Helvetica Neue Light"/>
              </a:rPr>
              <a:t>hack #1: “old school</a:t>
            </a:r>
            <a:r>
              <a:rPr lang="en-US" sz="3000" dirty="0" smtClean="0">
                <a:latin typeface="Helvetica Neue Light"/>
                <a:cs typeface="Helvetica Neue Light"/>
              </a:rPr>
              <a:t>”</a:t>
            </a:r>
            <a:r>
              <a:rPr lang="en-US" sz="3000" b="0" dirty="0" smtClean="0">
                <a:latin typeface="Helvetica Neue Light"/>
                <a:cs typeface="Helvetica Neue Light"/>
              </a:rPr>
              <a:t> style </a:t>
            </a:r>
          </a:p>
        </p:txBody>
      </p:sp>
    </p:spTree>
    <p:extLst>
      <p:ext uri="{BB962C8B-B14F-4D97-AF65-F5344CB8AC3E}">
        <p14:creationId xmlns:p14="http://schemas.microsoft.com/office/powerpoint/2010/main" val="1164423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 copy.JPG"/>
          <p:cNvPicPr>
            <a:picLocks noChangeAspect="1"/>
          </p:cNvPicPr>
          <p:nvPr/>
        </p:nvPicPr>
        <p:blipFill rotWithShape="1">
          <a:blip r:embed="rId2">
            <a:extLst>
              <a:ext uri="{28A0092B-C50C-407E-A947-70E740481C1C}">
                <a14:useLocalDpi xmlns:a14="http://schemas.microsoft.com/office/drawing/2010/main" val="0"/>
              </a:ext>
            </a:extLst>
          </a:blip>
          <a:srcRect b="17842"/>
          <a:stretch/>
        </p:blipFill>
        <p:spPr>
          <a:xfrm>
            <a:off x="-1186258" y="0"/>
            <a:ext cx="12588187" cy="6894856"/>
          </a:xfrm>
          <a:prstGeom prst="rect">
            <a:avLst/>
          </a:prstGeom>
        </p:spPr>
      </p:pic>
      <p:sp>
        <p:nvSpPr>
          <p:cNvPr id="3" name="Rounded Rectangle 2"/>
          <p:cNvSpPr/>
          <p:nvPr/>
        </p:nvSpPr>
        <p:spPr>
          <a:xfrm rot="6962189">
            <a:off x="4346754" y="2016601"/>
            <a:ext cx="816887" cy="1139034"/>
          </a:xfrm>
          <a:prstGeom prst="roundRect">
            <a:avLst>
              <a:gd name="adj" fmla="val 50000"/>
            </a:avLst>
          </a:prstGeom>
          <a:no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5105400" y="1916668"/>
            <a:ext cx="5686172" cy="369332"/>
          </a:xfrm>
          <a:prstGeom prst="rect">
            <a:avLst/>
          </a:prstGeom>
          <a:noFill/>
        </p:spPr>
        <p:txBody>
          <a:bodyPr wrap="none" rtlCol="0">
            <a:spAutoFit/>
          </a:bodyPr>
          <a:lstStyle/>
          <a:p>
            <a:pPr>
              <a:lnSpc>
                <a:spcPct val="70000"/>
              </a:lnSpc>
            </a:pPr>
            <a:r>
              <a:rPr lang="en-US" sz="2400" dirty="0" smtClean="0">
                <a:latin typeface="Helvetica Neue Light"/>
                <a:cs typeface="Helvetica Neue Light"/>
              </a:rPr>
              <a:t>digital potentiometer, 3 wire protocol, ~5k</a:t>
            </a:r>
            <a:endParaRPr lang="en-US" sz="2400" dirty="0">
              <a:latin typeface="Helvetica Neue Light"/>
              <a:cs typeface="Helvetica Neue Light"/>
            </a:endParaRPr>
          </a:p>
        </p:txBody>
      </p:sp>
      <p:sp>
        <p:nvSpPr>
          <p:cNvPr id="2" name="TextBox 1"/>
          <p:cNvSpPr txBox="1"/>
          <p:nvPr/>
        </p:nvSpPr>
        <p:spPr>
          <a:xfrm>
            <a:off x="0" y="84273"/>
            <a:ext cx="3783306" cy="553998"/>
          </a:xfrm>
          <a:prstGeom prst="rect">
            <a:avLst/>
          </a:prstGeom>
          <a:noFill/>
        </p:spPr>
        <p:txBody>
          <a:bodyPr wrap="none" rtlCol="0">
            <a:spAutoFit/>
          </a:bodyPr>
          <a:lstStyle/>
          <a:p>
            <a:r>
              <a:rPr lang="en-US" sz="3000" b="0" dirty="0" smtClean="0">
                <a:latin typeface="Helvetica Neue Light"/>
                <a:cs typeface="Helvetica Neue Light"/>
              </a:rPr>
              <a:t>hack #2: </a:t>
            </a:r>
            <a:r>
              <a:rPr lang="en-US" sz="3000" dirty="0" smtClean="0">
                <a:latin typeface="Helvetica Neue Light"/>
                <a:cs typeface="Helvetica Neue Light"/>
              </a:rPr>
              <a:t>“proxy” style</a:t>
            </a:r>
            <a:endParaRPr lang="en-US" sz="3000" b="0" dirty="0" smtClean="0">
              <a:latin typeface="Helvetica Neue Light"/>
              <a:cs typeface="Helvetica Neue Light"/>
            </a:endParaRPr>
          </a:p>
        </p:txBody>
      </p:sp>
    </p:spTree>
    <p:extLst>
      <p:ext uri="{BB962C8B-B14F-4D97-AF65-F5344CB8AC3E}">
        <p14:creationId xmlns:p14="http://schemas.microsoft.com/office/powerpoint/2010/main" val="844288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916269"/>
            <a:ext cx="9144000" cy="1006429"/>
          </a:xfrm>
        </p:spPr>
        <p:txBody>
          <a:bodyPr/>
          <a:lstStyle/>
          <a:p>
            <a:pPr>
              <a:lnSpc>
                <a:spcPct val="70000"/>
              </a:lnSpc>
            </a:pPr>
            <a:r>
              <a:rPr lang="en-US" b="1" dirty="0" smtClean="0">
                <a:solidFill>
                  <a:srgbClr val="99CC00"/>
                </a:solidFill>
                <a:latin typeface="Helvetica Neue "/>
                <a:cs typeface="Helvetica Neue "/>
              </a:rPr>
              <a:t>how much force</a:t>
            </a:r>
            <a:r>
              <a:rPr lang="en-US" dirty="0" smtClean="0">
                <a:latin typeface="Helvetica Neue Light"/>
                <a:cs typeface="Helvetica Neue Light"/>
              </a:rPr>
              <a:t> can it really generate?</a:t>
            </a:r>
          </a:p>
          <a:p>
            <a:pPr>
              <a:lnSpc>
                <a:spcPct val="70000"/>
              </a:lnSpc>
            </a:pPr>
            <a:r>
              <a:rPr lang="en-US" dirty="0" smtClean="0">
                <a:latin typeface="Helvetica Neue Light"/>
                <a:cs typeface="Helvetica Neue Light"/>
              </a:rPr>
              <a:t>(i.e., could you lift a water bottle?)</a:t>
            </a:r>
            <a:endParaRPr lang="en-US" dirty="0">
              <a:latin typeface="Helvetica Neue Light"/>
              <a:cs typeface="Helvetica Neue Light"/>
            </a:endParaRPr>
          </a:p>
        </p:txBody>
      </p:sp>
    </p:spTree>
    <p:extLst>
      <p:ext uri="{BB962C8B-B14F-4D97-AF65-F5344CB8AC3E}">
        <p14:creationId xmlns:p14="http://schemas.microsoft.com/office/powerpoint/2010/main" val="2172260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tud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997" y="-115689"/>
            <a:ext cx="10534244" cy="7022829"/>
          </a:xfrm>
          <a:prstGeom prst="rect">
            <a:avLst/>
          </a:prstGeom>
        </p:spPr>
      </p:pic>
      <p:sp>
        <p:nvSpPr>
          <p:cNvPr id="20" name="TextBox 19"/>
          <p:cNvSpPr txBox="1"/>
          <p:nvPr/>
        </p:nvSpPr>
        <p:spPr>
          <a:xfrm>
            <a:off x="3877107" y="7399780"/>
            <a:ext cx="1238741" cy="461665"/>
          </a:xfrm>
          <a:prstGeom prst="rect">
            <a:avLst/>
          </a:prstGeom>
          <a:noFill/>
        </p:spPr>
        <p:txBody>
          <a:bodyPr wrap="none" rtlCol="0">
            <a:spAutoFit/>
          </a:bodyPr>
          <a:lstStyle/>
          <a:p>
            <a:r>
              <a:rPr lang="en-US" sz="2400" dirty="0"/>
              <a:t>a</a:t>
            </a:r>
            <a:r>
              <a:rPr lang="en-US" sz="2400" dirty="0" smtClean="0"/>
              <a:t>rm rest</a:t>
            </a:r>
            <a:endParaRPr lang="en-US" sz="2400" dirty="0"/>
          </a:p>
        </p:txBody>
      </p:sp>
    </p:spTree>
    <p:extLst>
      <p:ext uri="{BB962C8B-B14F-4D97-AF65-F5344CB8AC3E}">
        <p14:creationId xmlns:p14="http://schemas.microsoft.com/office/powerpoint/2010/main" val="1862848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858000"/>
          </a:xfrm>
          <a:prstGeom prst="rect">
            <a:avLst/>
          </a:prstGeom>
        </p:spPr>
      </p:pic>
      <p:pic>
        <p:nvPicPr>
          <p:cNvPr id="4" name="Picture 3"/>
          <p:cNvPicPr>
            <a:picLocks noChangeAspect="1"/>
          </p:cNvPicPr>
          <p:nvPr/>
        </p:nvPicPr>
        <p:blipFill rotWithShape="1">
          <a:blip r:embed="rId3"/>
          <a:srcRect l="80323" t="97837"/>
          <a:stretch/>
        </p:blipFill>
        <p:spPr>
          <a:xfrm>
            <a:off x="7335378" y="6705600"/>
            <a:ext cx="1799262" cy="148312"/>
          </a:xfrm>
          <a:prstGeom prst="rect">
            <a:avLst/>
          </a:prstGeom>
        </p:spPr>
      </p:pic>
      <p:pic>
        <p:nvPicPr>
          <p:cNvPr id="5" name="Picture 4"/>
          <p:cNvPicPr>
            <a:picLocks noChangeAspect="1"/>
          </p:cNvPicPr>
          <p:nvPr/>
        </p:nvPicPr>
        <p:blipFill rotWithShape="1">
          <a:blip r:embed="rId3"/>
          <a:srcRect l="80110" t="88619" r="213" b="9996"/>
          <a:stretch/>
        </p:blipFill>
        <p:spPr>
          <a:xfrm>
            <a:off x="7335377" y="6077534"/>
            <a:ext cx="1799263" cy="776378"/>
          </a:xfrm>
          <a:prstGeom prst="rect">
            <a:avLst/>
          </a:prstGeom>
        </p:spPr>
      </p:pic>
      <p:sp>
        <p:nvSpPr>
          <p:cNvPr id="7" name="Text Placeholder 6"/>
          <p:cNvSpPr>
            <a:spLocks noGrp="1"/>
          </p:cNvSpPr>
          <p:nvPr>
            <p:ph type="body" sz="quarter" idx="10"/>
          </p:nvPr>
        </p:nvSpPr>
        <p:spPr>
          <a:xfrm>
            <a:off x="0" y="4916269"/>
            <a:ext cx="9144000" cy="646331"/>
          </a:xfrm>
        </p:spPr>
        <p:txBody>
          <a:bodyPr/>
          <a:lstStyle/>
          <a:p>
            <a:r>
              <a:rPr lang="en-US" dirty="0">
                <a:latin typeface="Helvetica Neue Light"/>
                <a:cs typeface="Helvetica Neue Light"/>
              </a:rPr>
              <a:t>...graphics were </a:t>
            </a:r>
            <a:r>
              <a:rPr lang="en-US" dirty="0" smtClean="0">
                <a:latin typeface="Helvetica Neue Light"/>
                <a:cs typeface="Helvetica Neue Light"/>
              </a:rPr>
              <a:t>the first key </a:t>
            </a:r>
            <a:r>
              <a:rPr lang="en-US" dirty="0">
                <a:latin typeface="Helvetica Neue Light"/>
                <a:cs typeface="Helvetica Neue Light"/>
              </a:rPr>
              <a:t>to </a:t>
            </a:r>
            <a:r>
              <a:rPr lang="en-US" dirty="0" smtClean="0">
                <a:solidFill>
                  <a:srgbClr val="99CC00"/>
                </a:solidFill>
                <a:latin typeface="Helvetica Neue"/>
                <a:cs typeface="Helvetica Neue"/>
              </a:rPr>
              <a:t>immersion</a:t>
            </a:r>
            <a:endParaRPr lang="en-US" dirty="0">
              <a:solidFill>
                <a:srgbClr val="99CC00"/>
              </a:solidFill>
              <a:latin typeface="Helvetica Neue"/>
              <a:cs typeface="Helvetica Neue"/>
            </a:endParaRPr>
          </a:p>
        </p:txBody>
      </p:sp>
    </p:spTree>
    <p:extLst>
      <p:ext uri="{BB962C8B-B14F-4D97-AF65-F5344CB8AC3E}">
        <p14:creationId xmlns:p14="http://schemas.microsoft.com/office/powerpoint/2010/main" val="8316903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tudy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7" y="-115689"/>
            <a:ext cx="10534244" cy="7022829"/>
          </a:xfrm>
          <a:prstGeom prst="rect">
            <a:avLst/>
          </a:prstGeom>
        </p:spPr>
      </p:pic>
      <p:sp>
        <p:nvSpPr>
          <p:cNvPr id="19" name="TextBox 18"/>
          <p:cNvSpPr txBox="1"/>
          <p:nvPr/>
        </p:nvSpPr>
        <p:spPr>
          <a:xfrm>
            <a:off x="7382813" y="4322323"/>
            <a:ext cx="1797699" cy="461665"/>
          </a:xfrm>
          <a:prstGeom prst="rect">
            <a:avLst/>
          </a:prstGeom>
          <a:noFill/>
        </p:spPr>
        <p:txBody>
          <a:bodyPr wrap="none" rtlCol="0">
            <a:spAutoFit/>
          </a:bodyPr>
          <a:lstStyle/>
          <a:p>
            <a:r>
              <a:rPr lang="en-US" sz="2400" dirty="0">
                <a:latin typeface="Helvetica Neue Light"/>
                <a:cs typeface="Helvetica Neue Light"/>
              </a:rPr>
              <a:t>s</a:t>
            </a:r>
            <a:r>
              <a:rPr lang="en-US" sz="2400" dirty="0" smtClean="0">
                <a:latin typeface="Helvetica Neue Light"/>
                <a:cs typeface="Helvetica Neue Light"/>
              </a:rPr>
              <a:t>pring-scale</a:t>
            </a:r>
            <a:endParaRPr lang="en-US" sz="2400" dirty="0">
              <a:latin typeface="Helvetica Neue Light"/>
              <a:cs typeface="Helvetica Neue Light"/>
            </a:endParaRPr>
          </a:p>
        </p:txBody>
      </p:sp>
      <p:sp>
        <p:nvSpPr>
          <p:cNvPr id="21" name="TextBox 20"/>
          <p:cNvSpPr txBox="1"/>
          <p:nvPr/>
        </p:nvSpPr>
        <p:spPr>
          <a:xfrm>
            <a:off x="4263969" y="3985371"/>
            <a:ext cx="1569660" cy="461665"/>
          </a:xfrm>
          <a:prstGeom prst="rect">
            <a:avLst/>
          </a:prstGeom>
          <a:noFill/>
        </p:spPr>
        <p:txBody>
          <a:bodyPr wrap="none" rtlCol="0">
            <a:spAutoFit/>
          </a:bodyPr>
          <a:lstStyle/>
          <a:p>
            <a:r>
              <a:rPr lang="en-US" sz="2400" dirty="0" smtClean="0">
                <a:latin typeface="Helvetica Neue Light"/>
                <a:cs typeface="Helvetica Neue Light"/>
              </a:rPr>
              <a:t>electrodes</a:t>
            </a:r>
            <a:endParaRPr lang="en-US" sz="2400" dirty="0">
              <a:latin typeface="Helvetica Neue Light"/>
              <a:cs typeface="Helvetica Neue Light"/>
            </a:endParaRPr>
          </a:p>
        </p:txBody>
      </p:sp>
      <p:cxnSp>
        <p:nvCxnSpPr>
          <p:cNvPr id="22" name="Straight Connector 21"/>
          <p:cNvCxnSpPr/>
          <p:nvPr/>
        </p:nvCxnSpPr>
        <p:spPr>
          <a:xfrm flipV="1">
            <a:off x="3954181" y="4371780"/>
            <a:ext cx="385044" cy="553913"/>
          </a:xfrm>
          <a:prstGeom prst="line">
            <a:avLst/>
          </a:prstGeom>
          <a:ln w="38100" cmpd="sng">
            <a:solidFill>
              <a:schemeClr val="tx1"/>
            </a:solidFill>
            <a:headEnd type="ova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0534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40" y="953407"/>
            <a:ext cx="9892847" cy="6224712"/>
          </a:xfrm>
          <a:prstGeom prst="rect">
            <a:avLst/>
          </a:prstGeom>
        </p:spPr>
      </p:pic>
      <p:sp>
        <p:nvSpPr>
          <p:cNvPr id="37" name="Rectangle 36"/>
          <p:cNvSpPr/>
          <p:nvPr/>
        </p:nvSpPr>
        <p:spPr>
          <a:xfrm>
            <a:off x="-40851" y="6391923"/>
            <a:ext cx="1018227" cy="461665"/>
          </a:xfrm>
          <a:prstGeom prst="rect">
            <a:avLst/>
          </a:prstGeom>
        </p:spPr>
        <p:txBody>
          <a:bodyPr wrap="none">
            <a:spAutoFit/>
          </a:bodyPr>
          <a:lstStyle/>
          <a:p>
            <a:pPr algn="r"/>
            <a:r>
              <a:rPr lang="en-US" sz="2400" dirty="0" smtClean="0">
                <a:latin typeface="Helvetica Neue Light"/>
                <a:cs typeface="Helvetica Neue Light"/>
              </a:rPr>
              <a:t>50 ms</a:t>
            </a:r>
            <a:endParaRPr lang="en-US" sz="2400" dirty="0">
              <a:latin typeface="Helvetica Neue Light"/>
              <a:cs typeface="Helvetica Neue Light"/>
            </a:endParaRPr>
          </a:p>
        </p:txBody>
      </p:sp>
      <p:sp>
        <p:nvSpPr>
          <p:cNvPr id="38" name="Rectangle 37"/>
          <p:cNvSpPr/>
          <p:nvPr/>
        </p:nvSpPr>
        <p:spPr>
          <a:xfrm>
            <a:off x="1632950" y="2412580"/>
            <a:ext cx="1308816" cy="5876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610228" y="2829012"/>
            <a:ext cx="784605" cy="21223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1702868" y="3059845"/>
            <a:ext cx="387895" cy="1745530"/>
          </a:xfrm>
          <a:prstGeom prst="rect">
            <a:avLst/>
          </a:prstGeom>
        </p:spPr>
      </p:pic>
      <p:sp>
        <p:nvSpPr>
          <p:cNvPr id="22" name="Rectangle 21"/>
          <p:cNvSpPr/>
          <p:nvPr/>
        </p:nvSpPr>
        <p:spPr>
          <a:xfrm>
            <a:off x="7609550" y="6391923"/>
            <a:ext cx="1364476" cy="461665"/>
          </a:xfrm>
          <a:prstGeom prst="rect">
            <a:avLst/>
          </a:prstGeom>
        </p:spPr>
        <p:txBody>
          <a:bodyPr wrap="none">
            <a:spAutoFit/>
          </a:bodyPr>
          <a:lstStyle/>
          <a:p>
            <a:pPr algn="r"/>
            <a:r>
              <a:rPr lang="en-US" sz="2400" dirty="0" smtClean="0">
                <a:latin typeface="Helvetica Neue Light"/>
                <a:cs typeface="Helvetica Neue Light"/>
              </a:rPr>
              <a:t>1000 ms</a:t>
            </a:r>
            <a:endParaRPr lang="en-US" sz="2400" dirty="0">
              <a:latin typeface="Helvetica Neue Light"/>
              <a:cs typeface="Helvetica Neue Light"/>
            </a:endParaRPr>
          </a:p>
        </p:txBody>
      </p:sp>
      <p:sp>
        <p:nvSpPr>
          <p:cNvPr id="25" name="Rectangle 24"/>
          <p:cNvSpPr/>
          <p:nvPr/>
        </p:nvSpPr>
        <p:spPr>
          <a:xfrm>
            <a:off x="-5582" y="1407480"/>
            <a:ext cx="1125846" cy="461665"/>
          </a:xfrm>
          <a:prstGeom prst="rect">
            <a:avLst/>
          </a:prstGeom>
        </p:spPr>
        <p:txBody>
          <a:bodyPr wrap="none">
            <a:spAutoFit/>
          </a:bodyPr>
          <a:lstStyle/>
          <a:p>
            <a:pPr algn="r"/>
            <a:r>
              <a:rPr lang="en-US" sz="2400" dirty="0" smtClean="0">
                <a:latin typeface="Helvetica Neue Light"/>
                <a:cs typeface="Helvetica Neue Light"/>
              </a:rPr>
              <a:t>2000 g</a:t>
            </a:r>
            <a:endParaRPr lang="en-US" sz="2400" dirty="0">
              <a:latin typeface="Helvetica Neue Light"/>
              <a:cs typeface="Helvetica Neue Light"/>
            </a:endParaRPr>
          </a:p>
        </p:txBody>
      </p:sp>
      <p:sp>
        <p:nvSpPr>
          <p:cNvPr id="26" name="Rectangle 25"/>
          <p:cNvSpPr/>
          <p:nvPr/>
        </p:nvSpPr>
        <p:spPr>
          <a:xfrm>
            <a:off x="2034063" y="2829012"/>
            <a:ext cx="355790" cy="461665"/>
          </a:xfrm>
          <a:prstGeom prst="rect">
            <a:avLst/>
          </a:prstGeom>
        </p:spPr>
        <p:txBody>
          <a:bodyPr wrap="none">
            <a:spAutoFit/>
          </a:bodyPr>
          <a:lstStyle/>
          <a:p>
            <a:pPr algn="r"/>
            <a:r>
              <a:rPr lang="en-US" sz="2400" dirty="0">
                <a:latin typeface="Helvetica Neue Light"/>
                <a:cs typeface="Helvetica Neue Light"/>
              </a:rPr>
              <a:t>6</a:t>
            </a:r>
          </a:p>
        </p:txBody>
      </p:sp>
      <p:sp>
        <p:nvSpPr>
          <p:cNvPr id="27" name="Rectangle 26"/>
          <p:cNvSpPr/>
          <p:nvPr/>
        </p:nvSpPr>
        <p:spPr>
          <a:xfrm>
            <a:off x="2039043" y="3162852"/>
            <a:ext cx="355790" cy="461665"/>
          </a:xfrm>
          <a:prstGeom prst="rect">
            <a:avLst/>
          </a:prstGeom>
        </p:spPr>
        <p:txBody>
          <a:bodyPr wrap="none">
            <a:spAutoFit/>
          </a:bodyPr>
          <a:lstStyle/>
          <a:p>
            <a:pPr algn="r"/>
            <a:r>
              <a:rPr lang="en-US" sz="2400" dirty="0" smtClean="0">
                <a:latin typeface="Helvetica Neue Light"/>
                <a:cs typeface="Helvetica Neue Light"/>
              </a:rPr>
              <a:t>5</a:t>
            </a:r>
            <a:endParaRPr lang="en-US" sz="2400" dirty="0">
              <a:latin typeface="Helvetica Neue Light"/>
              <a:cs typeface="Helvetica Neue Light"/>
            </a:endParaRPr>
          </a:p>
        </p:txBody>
      </p:sp>
      <p:sp>
        <p:nvSpPr>
          <p:cNvPr id="28" name="Rectangle 27"/>
          <p:cNvSpPr/>
          <p:nvPr/>
        </p:nvSpPr>
        <p:spPr>
          <a:xfrm>
            <a:off x="2039043" y="3491712"/>
            <a:ext cx="355790" cy="461665"/>
          </a:xfrm>
          <a:prstGeom prst="rect">
            <a:avLst/>
          </a:prstGeom>
        </p:spPr>
        <p:txBody>
          <a:bodyPr wrap="none">
            <a:spAutoFit/>
          </a:bodyPr>
          <a:lstStyle/>
          <a:p>
            <a:pPr algn="r"/>
            <a:r>
              <a:rPr lang="en-US" sz="2400" dirty="0" smtClean="0">
                <a:latin typeface="Helvetica Neue Light"/>
                <a:cs typeface="Helvetica Neue Light"/>
              </a:rPr>
              <a:t>4</a:t>
            </a:r>
            <a:endParaRPr lang="en-US" sz="2400" dirty="0">
              <a:latin typeface="Helvetica Neue Light"/>
              <a:cs typeface="Helvetica Neue Light"/>
            </a:endParaRPr>
          </a:p>
        </p:txBody>
      </p:sp>
      <p:sp>
        <p:nvSpPr>
          <p:cNvPr id="29" name="Rectangle 28"/>
          <p:cNvSpPr/>
          <p:nvPr/>
        </p:nvSpPr>
        <p:spPr>
          <a:xfrm>
            <a:off x="2039043" y="3877272"/>
            <a:ext cx="355790" cy="461665"/>
          </a:xfrm>
          <a:prstGeom prst="rect">
            <a:avLst/>
          </a:prstGeom>
        </p:spPr>
        <p:txBody>
          <a:bodyPr wrap="none">
            <a:spAutoFit/>
          </a:bodyPr>
          <a:lstStyle/>
          <a:p>
            <a:pPr algn="r"/>
            <a:r>
              <a:rPr lang="en-US" sz="2400" dirty="0" smtClean="0">
                <a:latin typeface="Helvetica Neue Light"/>
                <a:cs typeface="Helvetica Neue Light"/>
              </a:rPr>
              <a:t>3</a:t>
            </a:r>
            <a:endParaRPr lang="en-US" sz="2400" dirty="0">
              <a:latin typeface="Helvetica Neue Light"/>
              <a:cs typeface="Helvetica Neue Light"/>
            </a:endParaRPr>
          </a:p>
        </p:txBody>
      </p:sp>
      <p:sp>
        <p:nvSpPr>
          <p:cNvPr id="33" name="Rectangle 32"/>
          <p:cNvSpPr/>
          <p:nvPr/>
        </p:nvSpPr>
        <p:spPr>
          <a:xfrm>
            <a:off x="2032683" y="4177092"/>
            <a:ext cx="355790" cy="461665"/>
          </a:xfrm>
          <a:prstGeom prst="rect">
            <a:avLst/>
          </a:prstGeom>
        </p:spPr>
        <p:txBody>
          <a:bodyPr wrap="none">
            <a:spAutoFit/>
          </a:bodyPr>
          <a:lstStyle/>
          <a:p>
            <a:pPr algn="r"/>
            <a:r>
              <a:rPr lang="en-US" sz="2400" dirty="0">
                <a:latin typeface="Helvetica Neue Light"/>
                <a:cs typeface="Helvetica Neue Light"/>
              </a:rPr>
              <a:t>2</a:t>
            </a:r>
          </a:p>
        </p:txBody>
      </p:sp>
      <p:sp>
        <p:nvSpPr>
          <p:cNvPr id="35" name="Rectangle 34"/>
          <p:cNvSpPr/>
          <p:nvPr/>
        </p:nvSpPr>
        <p:spPr>
          <a:xfrm>
            <a:off x="2018537" y="4489661"/>
            <a:ext cx="355790" cy="461665"/>
          </a:xfrm>
          <a:prstGeom prst="rect">
            <a:avLst/>
          </a:prstGeom>
        </p:spPr>
        <p:txBody>
          <a:bodyPr wrap="none">
            <a:spAutoFit/>
          </a:bodyPr>
          <a:lstStyle/>
          <a:p>
            <a:pPr algn="r"/>
            <a:r>
              <a:rPr lang="en-US" sz="2400" dirty="0" smtClean="0">
                <a:latin typeface="Helvetica Neue Light"/>
                <a:cs typeface="Helvetica Neue Light"/>
              </a:rPr>
              <a:t>1</a:t>
            </a:r>
            <a:endParaRPr lang="en-US" sz="2400" dirty="0">
              <a:latin typeface="Helvetica Neue Light"/>
              <a:cs typeface="Helvetica Neue Light"/>
            </a:endParaRPr>
          </a:p>
        </p:txBody>
      </p:sp>
      <p:sp>
        <p:nvSpPr>
          <p:cNvPr id="36" name="Rectangle 35"/>
          <p:cNvSpPr/>
          <p:nvPr/>
        </p:nvSpPr>
        <p:spPr>
          <a:xfrm>
            <a:off x="1632950" y="2442919"/>
            <a:ext cx="1261884" cy="461665"/>
          </a:xfrm>
          <a:prstGeom prst="rect">
            <a:avLst/>
          </a:prstGeom>
        </p:spPr>
        <p:txBody>
          <a:bodyPr wrap="none">
            <a:spAutoFit/>
          </a:bodyPr>
          <a:lstStyle/>
          <a:p>
            <a:pPr algn="r"/>
            <a:r>
              <a:rPr lang="en-US" sz="2400" dirty="0" smtClean="0">
                <a:latin typeface="Helvetica Neue Light"/>
                <a:cs typeface="Helvetica Neue Light"/>
              </a:rPr>
              <a:t>intensity</a:t>
            </a:r>
            <a:endParaRPr lang="en-US" sz="2400" dirty="0">
              <a:latin typeface="Helvetica Neue Light"/>
              <a:cs typeface="Helvetica Neue Light"/>
            </a:endParaRPr>
          </a:p>
        </p:txBody>
      </p:sp>
      <p:sp>
        <p:nvSpPr>
          <p:cNvPr id="39" name="Rectangle 38"/>
          <p:cNvSpPr/>
          <p:nvPr/>
        </p:nvSpPr>
        <p:spPr>
          <a:xfrm>
            <a:off x="-65511" y="-70537"/>
            <a:ext cx="4777246" cy="646331"/>
          </a:xfrm>
          <a:prstGeom prst="rect">
            <a:avLst/>
          </a:prstGeom>
        </p:spPr>
        <p:txBody>
          <a:bodyPr wrap="none">
            <a:spAutoFit/>
          </a:bodyPr>
          <a:lstStyle/>
          <a:p>
            <a:pPr algn="r"/>
            <a:r>
              <a:rPr lang="en-US" sz="3600" dirty="0">
                <a:latin typeface="Helvetica Neue Light"/>
                <a:cs typeface="Helvetica Neue Light"/>
                <a:sym typeface="Wingdings"/>
              </a:rPr>
              <a:t>study </a:t>
            </a:r>
            <a:r>
              <a:rPr lang="en-US" sz="3600" dirty="0" smtClean="0">
                <a:latin typeface="Helvetica Neue Light"/>
                <a:cs typeface="Helvetica Neue Light"/>
                <a:sym typeface="Wingdings"/>
              </a:rPr>
              <a:t>1: enough force?</a:t>
            </a:r>
            <a:endParaRPr lang="en-US" sz="3600" dirty="0">
              <a:latin typeface="Helvetica Neue Light"/>
              <a:cs typeface="Helvetica Neue Light"/>
            </a:endParaRPr>
          </a:p>
        </p:txBody>
      </p:sp>
    </p:spTree>
    <p:extLst>
      <p:ext uri="{BB962C8B-B14F-4D97-AF65-F5344CB8AC3E}">
        <p14:creationId xmlns:p14="http://schemas.microsoft.com/office/powerpoint/2010/main" val="152893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40" y="953407"/>
            <a:ext cx="9892847" cy="6224712"/>
          </a:xfrm>
          <a:prstGeom prst="rect">
            <a:avLst/>
          </a:prstGeom>
        </p:spPr>
      </p:pic>
      <p:sp>
        <p:nvSpPr>
          <p:cNvPr id="37" name="Rectangle 36"/>
          <p:cNvSpPr/>
          <p:nvPr/>
        </p:nvSpPr>
        <p:spPr>
          <a:xfrm>
            <a:off x="-40851" y="6391923"/>
            <a:ext cx="1018227" cy="461665"/>
          </a:xfrm>
          <a:prstGeom prst="rect">
            <a:avLst/>
          </a:prstGeom>
        </p:spPr>
        <p:txBody>
          <a:bodyPr wrap="none">
            <a:spAutoFit/>
          </a:bodyPr>
          <a:lstStyle/>
          <a:p>
            <a:pPr algn="r"/>
            <a:r>
              <a:rPr lang="en-US" sz="2400" dirty="0" smtClean="0">
                <a:latin typeface="Helvetica Neue Light"/>
                <a:cs typeface="Helvetica Neue Light"/>
              </a:rPr>
              <a:t>50 ms</a:t>
            </a:r>
            <a:endParaRPr lang="en-US" sz="2400" dirty="0">
              <a:latin typeface="Helvetica Neue Light"/>
              <a:cs typeface="Helvetica Neue Light"/>
            </a:endParaRPr>
          </a:p>
        </p:txBody>
      </p:sp>
      <p:sp>
        <p:nvSpPr>
          <p:cNvPr id="38" name="Rectangle 37"/>
          <p:cNvSpPr/>
          <p:nvPr/>
        </p:nvSpPr>
        <p:spPr>
          <a:xfrm>
            <a:off x="1632950" y="2412580"/>
            <a:ext cx="1308816" cy="5876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610228" y="2829012"/>
            <a:ext cx="784605" cy="21223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1702868" y="3059845"/>
            <a:ext cx="387895" cy="1745530"/>
          </a:xfrm>
          <a:prstGeom prst="rect">
            <a:avLst/>
          </a:prstGeom>
        </p:spPr>
      </p:pic>
      <p:sp>
        <p:nvSpPr>
          <p:cNvPr id="22" name="Rectangle 21"/>
          <p:cNvSpPr/>
          <p:nvPr/>
        </p:nvSpPr>
        <p:spPr>
          <a:xfrm>
            <a:off x="7609550" y="6391923"/>
            <a:ext cx="1364476" cy="461665"/>
          </a:xfrm>
          <a:prstGeom prst="rect">
            <a:avLst/>
          </a:prstGeom>
        </p:spPr>
        <p:txBody>
          <a:bodyPr wrap="none">
            <a:spAutoFit/>
          </a:bodyPr>
          <a:lstStyle/>
          <a:p>
            <a:pPr algn="r"/>
            <a:r>
              <a:rPr lang="en-US" sz="2400" dirty="0" smtClean="0">
                <a:latin typeface="Helvetica Neue Light"/>
                <a:cs typeface="Helvetica Neue Light"/>
              </a:rPr>
              <a:t>1000 ms</a:t>
            </a:r>
            <a:endParaRPr lang="en-US" sz="2400" dirty="0">
              <a:latin typeface="Helvetica Neue Light"/>
              <a:cs typeface="Helvetica Neue Light"/>
            </a:endParaRPr>
          </a:p>
        </p:txBody>
      </p:sp>
      <p:sp>
        <p:nvSpPr>
          <p:cNvPr id="25" name="Rectangle 24"/>
          <p:cNvSpPr/>
          <p:nvPr/>
        </p:nvSpPr>
        <p:spPr>
          <a:xfrm>
            <a:off x="-5582" y="1407480"/>
            <a:ext cx="1125846" cy="461665"/>
          </a:xfrm>
          <a:prstGeom prst="rect">
            <a:avLst/>
          </a:prstGeom>
        </p:spPr>
        <p:txBody>
          <a:bodyPr wrap="none">
            <a:spAutoFit/>
          </a:bodyPr>
          <a:lstStyle/>
          <a:p>
            <a:pPr algn="r"/>
            <a:r>
              <a:rPr lang="en-US" sz="2400" dirty="0" smtClean="0">
                <a:latin typeface="Helvetica Neue Light"/>
                <a:cs typeface="Helvetica Neue Light"/>
              </a:rPr>
              <a:t>2000 g</a:t>
            </a:r>
            <a:endParaRPr lang="en-US" sz="2400" dirty="0">
              <a:latin typeface="Helvetica Neue Light"/>
              <a:cs typeface="Helvetica Neue Light"/>
            </a:endParaRPr>
          </a:p>
        </p:txBody>
      </p:sp>
      <p:sp>
        <p:nvSpPr>
          <p:cNvPr id="26" name="Rectangle 25"/>
          <p:cNvSpPr/>
          <p:nvPr/>
        </p:nvSpPr>
        <p:spPr>
          <a:xfrm>
            <a:off x="2034063" y="2829012"/>
            <a:ext cx="355790" cy="461665"/>
          </a:xfrm>
          <a:prstGeom prst="rect">
            <a:avLst/>
          </a:prstGeom>
        </p:spPr>
        <p:txBody>
          <a:bodyPr wrap="none">
            <a:spAutoFit/>
          </a:bodyPr>
          <a:lstStyle/>
          <a:p>
            <a:pPr algn="r"/>
            <a:r>
              <a:rPr lang="en-US" sz="2400" dirty="0">
                <a:latin typeface="Helvetica Neue Light"/>
                <a:cs typeface="Helvetica Neue Light"/>
              </a:rPr>
              <a:t>6</a:t>
            </a:r>
          </a:p>
        </p:txBody>
      </p:sp>
      <p:sp>
        <p:nvSpPr>
          <p:cNvPr id="27" name="Rectangle 26"/>
          <p:cNvSpPr/>
          <p:nvPr/>
        </p:nvSpPr>
        <p:spPr>
          <a:xfrm>
            <a:off x="2039043" y="3162852"/>
            <a:ext cx="355790" cy="461665"/>
          </a:xfrm>
          <a:prstGeom prst="rect">
            <a:avLst/>
          </a:prstGeom>
        </p:spPr>
        <p:txBody>
          <a:bodyPr wrap="none">
            <a:spAutoFit/>
          </a:bodyPr>
          <a:lstStyle/>
          <a:p>
            <a:pPr algn="r"/>
            <a:r>
              <a:rPr lang="en-US" sz="2400" dirty="0" smtClean="0">
                <a:latin typeface="Helvetica Neue Light"/>
                <a:cs typeface="Helvetica Neue Light"/>
              </a:rPr>
              <a:t>5</a:t>
            </a:r>
            <a:endParaRPr lang="en-US" sz="2400" dirty="0">
              <a:latin typeface="Helvetica Neue Light"/>
              <a:cs typeface="Helvetica Neue Light"/>
            </a:endParaRPr>
          </a:p>
        </p:txBody>
      </p:sp>
      <p:sp>
        <p:nvSpPr>
          <p:cNvPr id="28" name="Rectangle 27"/>
          <p:cNvSpPr/>
          <p:nvPr/>
        </p:nvSpPr>
        <p:spPr>
          <a:xfrm>
            <a:off x="2039043" y="3491712"/>
            <a:ext cx="355790" cy="461665"/>
          </a:xfrm>
          <a:prstGeom prst="rect">
            <a:avLst/>
          </a:prstGeom>
        </p:spPr>
        <p:txBody>
          <a:bodyPr wrap="none">
            <a:spAutoFit/>
          </a:bodyPr>
          <a:lstStyle/>
          <a:p>
            <a:pPr algn="r"/>
            <a:r>
              <a:rPr lang="en-US" sz="2400" dirty="0" smtClean="0">
                <a:latin typeface="Helvetica Neue Light"/>
                <a:cs typeface="Helvetica Neue Light"/>
              </a:rPr>
              <a:t>4</a:t>
            </a:r>
            <a:endParaRPr lang="en-US" sz="2400" dirty="0">
              <a:latin typeface="Helvetica Neue Light"/>
              <a:cs typeface="Helvetica Neue Light"/>
            </a:endParaRPr>
          </a:p>
        </p:txBody>
      </p:sp>
      <p:sp>
        <p:nvSpPr>
          <p:cNvPr id="29" name="Rectangle 28"/>
          <p:cNvSpPr/>
          <p:nvPr/>
        </p:nvSpPr>
        <p:spPr>
          <a:xfrm>
            <a:off x="2039043" y="3877272"/>
            <a:ext cx="355790" cy="461665"/>
          </a:xfrm>
          <a:prstGeom prst="rect">
            <a:avLst/>
          </a:prstGeom>
        </p:spPr>
        <p:txBody>
          <a:bodyPr wrap="none">
            <a:spAutoFit/>
          </a:bodyPr>
          <a:lstStyle/>
          <a:p>
            <a:pPr algn="r"/>
            <a:r>
              <a:rPr lang="en-US" sz="2400" dirty="0" smtClean="0">
                <a:latin typeface="Helvetica Neue Light"/>
                <a:cs typeface="Helvetica Neue Light"/>
              </a:rPr>
              <a:t>3</a:t>
            </a:r>
            <a:endParaRPr lang="en-US" sz="2400" dirty="0">
              <a:latin typeface="Helvetica Neue Light"/>
              <a:cs typeface="Helvetica Neue Light"/>
            </a:endParaRPr>
          </a:p>
        </p:txBody>
      </p:sp>
      <p:sp>
        <p:nvSpPr>
          <p:cNvPr id="33" name="Rectangle 32"/>
          <p:cNvSpPr/>
          <p:nvPr/>
        </p:nvSpPr>
        <p:spPr>
          <a:xfrm>
            <a:off x="2032683" y="4177092"/>
            <a:ext cx="355790" cy="461665"/>
          </a:xfrm>
          <a:prstGeom prst="rect">
            <a:avLst/>
          </a:prstGeom>
        </p:spPr>
        <p:txBody>
          <a:bodyPr wrap="none">
            <a:spAutoFit/>
          </a:bodyPr>
          <a:lstStyle/>
          <a:p>
            <a:pPr algn="r"/>
            <a:r>
              <a:rPr lang="en-US" sz="2400" dirty="0">
                <a:latin typeface="Helvetica Neue Light"/>
                <a:cs typeface="Helvetica Neue Light"/>
              </a:rPr>
              <a:t>2</a:t>
            </a:r>
          </a:p>
        </p:txBody>
      </p:sp>
      <p:sp>
        <p:nvSpPr>
          <p:cNvPr id="35" name="Rectangle 34"/>
          <p:cNvSpPr/>
          <p:nvPr/>
        </p:nvSpPr>
        <p:spPr>
          <a:xfrm>
            <a:off x="2018537" y="4489661"/>
            <a:ext cx="355790" cy="461665"/>
          </a:xfrm>
          <a:prstGeom prst="rect">
            <a:avLst/>
          </a:prstGeom>
        </p:spPr>
        <p:txBody>
          <a:bodyPr wrap="none">
            <a:spAutoFit/>
          </a:bodyPr>
          <a:lstStyle/>
          <a:p>
            <a:pPr algn="r"/>
            <a:r>
              <a:rPr lang="en-US" sz="2400" dirty="0" smtClean="0">
                <a:latin typeface="Helvetica Neue Light"/>
                <a:cs typeface="Helvetica Neue Light"/>
              </a:rPr>
              <a:t>1</a:t>
            </a:r>
            <a:endParaRPr lang="en-US" sz="2400" dirty="0">
              <a:latin typeface="Helvetica Neue Light"/>
              <a:cs typeface="Helvetica Neue Light"/>
            </a:endParaRPr>
          </a:p>
        </p:txBody>
      </p:sp>
      <p:sp>
        <p:nvSpPr>
          <p:cNvPr id="36" name="Rectangle 35"/>
          <p:cNvSpPr/>
          <p:nvPr/>
        </p:nvSpPr>
        <p:spPr>
          <a:xfrm>
            <a:off x="1632950" y="2442919"/>
            <a:ext cx="1261884" cy="461665"/>
          </a:xfrm>
          <a:prstGeom prst="rect">
            <a:avLst/>
          </a:prstGeom>
        </p:spPr>
        <p:txBody>
          <a:bodyPr wrap="none">
            <a:spAutoFit/>
          </a:bodyPr>
          <a:lstStyle/>
          <a:p>
            <a:pPr algn="r"/>
            <a:r>
              <a:rPr lang="en-US" sz="2400" dirty="0" smtClean="0">
                <a:latin typeface="Helvetica Neue Light"/>
                <a:cs typeface="Helvetica Neue Light"/>
              </a:rPr>
              <a:t>intensity</a:t>
            </a:r>
            <a:endParaRPr lang="en-US" sz="2400" dirty="0">
              <a:latin typeface="Helvetica Neue Light"/>
              <a:cs typeface="Helvetica Neue Light"/>
            </a:endParaRPr>
          </a:p>
        </p:txBody>
      </p:sp>
      <p:sp>
        <p:nvSpPr>
          <p:cNvPr id="16" name="Rounded Rectangle 15"/>
          <p:cNvSpPr/>
          <p:nvPr/>
        </p:nvSpPr>
        <p:spPr>
          <a:xfrm rot="5400000">
            <a:off x="7633238" y="1072836"/>
            <a:ext cx="2591560" cy="1382462"/>
          </a:xfrm>
          <a:prstGeom prst="roundRect">
            <a:avLst>
              <a:gd name="adj" fmla="val 2473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4276853" y="714203"/>
            <a:ext cx="3963650" cy="695575"/>
            <a:chOff x="-1995150" y="743572"/>
            <a:chExt cx="3963650" cy="695575"/>
          </a:xfrm>
        </p:grpSpPr>
        <p:cxnSp>
          <p:nvCxnSpPr>
            <p:cNvPr id="39" name="Straight Connector 18"/>
            <p:cNvCxnSpPr>
              <a:cxnSpLocks noChangeShapeType="1"/>
            </p:cNvCxnSpPr>
            <p:nvPr/>
          </p:nvCxnSpPr>
          <p:spPr bwMode="auto">
            <a:xfrm>
              <a:off x="1372335" y="1132652"/>
              <a:ext cx="596165" cy="247295"/>
            </a:xfrm>
            <a:prstGeom prst="line">
              <a:avLst/>
            </a:prstGeom>
            <a:noFill/>
            <a:ln w="9525">
              <a:solidFill>
                <a:schemeClr val="tx1"/>
              </a:solidFill>
              <a:round/>
              <a:headEnd/>
              <a:tailEnd type="none" w="lg" len="lg"/>
            </a:ln>
          </p:spPr>
        </p:cxnSp>
        <p:sp>
          <p:nvSpPr>
            <p:cNvPr id="40" name="TextBox 39"/>
            <p:cNvSpPr txBox="1"/>
            <p:nvPr/>
          </p:nvSpPr>
          <p:spPr>
            <a:xfrm>
              <a:off x="-1995150" y="743572"/>
              <a:ext cx="3413183" cy="695575"/>
            </a:xfrm>
            <a:prstGeom prst="rect">
              <a:avLst/>
            </a:prstGeom>
            <a:noFill/>
          </p:spPr>
          <p:txBody>
            <a:bodyPr wrap="none" rtlCol="0">
              <a:spAutoFit/>
            </a:bodyPr>
            <a:lstStyle/>
            <a:p>
              <a:pPr algn="r">
                <a:lnSpc>
                  <a:spcPct val="80000"/>
                </a:lnSpc>
              </a:pPr>
              <a:r>
                <a:rPr lang="en-US" sz="2400" dirty="0" smtClean="0">
                  <a:solidFill>
                    <a:srgbClr val="000000"/>
                  </a:solidFill>
                  <a:latin typeface="Helvetica Neue Light"/>
                  <a:cs typeface="Helvetica Neue Light"/>
                  <a:sym typeface="Wingdings"/>
                </a:rPr>
                <a:t>produces </a:t>
              </a:r>
              <a:r>
                <a:rPr lang="en-US" sz="2400" dirty="0">
                  <a:solidFill>
                    <a:srgbClr val="000000"/>
                  </a:solidFill>
                  <a:latin typeface="Helvetica Neue Light"/>
                  <a:cs typeface="Helvetica Neue Light"/>
                  <a:sym typeface="Wingdings"/>
                </a:rPr>
                <a:t>up to </a:t>
              </a:r>
              <a:r>
                <a:rPr lang="en-US" sz="2400" dirty="0" smtClean="0">
                  <a:solidFill>
                    <a:srgbClr val="99CC00"/>
                  </a:solidFill>
                  <a:latin typeface="Helvetica Neue "/>
                  <a:cs typeface="Helvetica Neue "/>
                </a:rPr>
                <a:t>18.7N</a:t>
              </a:r>
            </a:p>
            <a:p>
              <a:pPr algn="r">
                <a:lnSpc>
                  <a:spcPct val="80000"/>
                </a:lnSpc>
              </a:pPr>
              <a:r>
                <a:rPr lang="en-US" sz="2400" dirty="0">
                  <a:solidFill>
                    <a:srgbClr val="000000"/>
                  </a:solidFill>
                  <a:latin typeface="Helvetica Neue Light"/>
                  <a:cs typeface="Helvetica Neue Light"/>
                  <a:sym typeface="Wingdings"/>
                </a:rPr>
                <a:t>~ </a:t>
              </a:r>
              <a:r>
                <a:rPr lang="en-US" sz="2400" dirty="0">
                  <a:solidFill>
                    <a:srgbClr val="99CC00"/>
                  </a:solidFill>
                  <a:latin typeface="Helvetica Neue"/>
                  <a:cs typeface="Helvetica Neue"/>
                </a:rPr>
                <a:t>lifting 2l or 1/</a:t>
              </a:r>
              <a:r>
                <a:rPr lang="en-US" sz="2400" dirty="0" smtClean="0">
                  <a:solidFill>
                    <a:srgbClr val="99CC00"/>
                  </a:solidFill>
                  <a:latin typeface="Helvetica Neue"/>
                  <a:cs typeface="Helvetica Neue"/>
                </a:rPr>
                <a:t>2 </a:t>
              </a:r>
              <a:r>
                <a:rPr lang="en-US" sz="2400" dirty="0">
                  <a:solidFill>
                    <a:srgbClr val="99CC00"/>
                  </a:solidFill>
                  <a:latin typeface="Helvetica Neue"/>
                  <a:cs typeface="Helvetica Neue"/>
                </a:rPr>
                <a:t>gallon</a:t>
              </a:r>
              <a:endParaRPr lang="en-US" sz="2400" dirty="0">
                <a:solidFill>
                  <a:srgbClr val="FFFFFF"/>
                </a:solidFill>
                <a:latin typeface="Helvetica Neue"/>
                <a:cs typeface="Helvetica Neue"/>
              </a:endParaRPr>
            </a:p>
          </p:txBody>
        </p:sp>
      </p:grpSp>
      <p:cxnSp>
        <p:nvCxnSpPr>
          <p:cNvPr id="45" name="Straight Connector 44"/>
          <p:cNvCxnSpPr/>
          <p:nvPr/>
        </p:nvCxnSpPr>
        <p:spPr>
          <a:xfrm>
            <a:off x="8967787" y="650840"/>
            <a:ext cx="21956" cy="927635"/>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8974026" y="1803900"/>
            <a:ext cx="15717" cy="96534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8849413" y="650840"/>
            <a:ext cx="226546" cy="293"/>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8870955" y="2768947"/>
            <a:ext cx="226546" cy="293"/>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8984073" y="1716452"/>
            <a:ext cx="11340" cy="1059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8876625" y="2775359"/>
            <a:ext cx="226546" cy="2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8855083" y="657252"/>
            <a:ext cx="226546" cy="2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8973457" y="657252"/>
            <a:ext cx="11340" cy="1059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65511" y="-70537"/>
            <a:ext cx="4777246" cy="646331"/>
          </a:xfrm>
          <a:prstGeom prst="rect">
            <a:avLst/>
          </a:prstGeom>
        </p:spPr>
        <p:txBody>
          <a:bodyPr wrap="none">
            <a:spAutoFit/>
          </a:bodyPr>
          <a:lstStyle/>
          <a:p>
            <a:pPr algn="r"/>
            <a:r>
              <a:rPr lang="en-US" sz="3600" dirty="0">
                <a:latin typeface="Helvetica Neue Light"/>
                <a:cs typeface="Helvetica Neue Light"/>
                <a:sym typeface="Wingdings"/>
              </a:rPr>
              <a:t>study </a:t>
            </a:r>
            <a:r>
              <a:rPr lang="en-US" sz="3600" dirty="0" smtClean="0">
                <a:latin typeface="Helvetica Neue Light"/>
                <a:cs typeface="Helvetica Neue Light"/>
                <a:sym typeface="Wingdings"/>
              </a:rPr>
              <a:t>1: enough force?</a:t>
            </a:r>
            <a:endParaRPr lang="en-US" sz="3600" dirty="0">
              <a:latin typeface="Helvetica Neue Light"/>
              <a:cs typeface="Helvetica Neue Light"/>
            </a:endParaRPr>
          </a:p>
        </p:txBody>
      </p:sp>
    </p:spTree>
    <p:extLst>
      <p:ext uri="{BB962C8B-B14F-4D97-AF65-F5344CB8AC3E}">
        <p14:creationId xmlns:p14="http://schemas.microsoft.com/office/powerpoint/2010/main" val="3508308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4392_476318012421934_1950791975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829931" cy="7219954"/>
          </a:xfrm>
          <a:prstGeom prst="rect">
            <a:avLst/>
          </a:prstGeom>
        </p:spPr>
      </p:pic>
      <p:sp>
        <p:nvSpPr>
          <p:cNvPr id="3" name="Text Placeholder 2"/>
          <p:cNvSpPr>
            <a:spLocks noGrp="1"/>
          </p:cNvSpPr>
          <p:nvPr>
            <p:ph type="body" sz="quarter" idx="10"/>
          </p:nvPr>
        </p:nvSpPr>
        <p:spPr>
          <a:xfrm>
            <a:off x="0" y="4459069"/>
            <a:ext cx="9144000" cy="646331"/>
          </a:xfrm>
        </p:spPr>
        <p:txBody>
          <a:bodyPr/>
          <a:lstStyle/>
          <a:p>
            <a:r>
              <a:rPr lang="en-US" dirty="0" smtClean="0">
                <a:latin typeface="Helvetica Neue Light"/>
                <a:cs typeface="Helvetica Neue Light"/>
              </a:rPr>
              <a:t>remarkable user reactions and excitement</a:t>
            </a:r>
            <a:endParaRPr lang="en-US" dirty="0">
              <a:latin typeface="Helvetica Neue Light"/>
              <a:cs typeface="Helvetica Neue Light"/>
            </a:endParaRPr>
          </a:p>
        </p:txBody>
      </p:sp>
    </p:spTree>
    <p:extLst>
      <p:ext uri="{BB962C8B-B14F-4D97-AF65-F5344CB8AC3E}">
        <p14:creationId xmlns:p14="http://schemas.microsoft.com/office/powerpoint/2010/main" val="3724715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246438"/>
            <a:ext cx="9144000" cy="715962"/>
          </a:xfrm>
        </p:spPr>
        <p:txBody>
          <a:bodyPr/>
          <a:lstStyle/>
          <a:p>
            <a:r>
              <a:rPr lang="en-US" b="0" dirty="0" smtClean="0"/>
              <a:t>muscle-propelled interfaces are substantially smaller than mechanical actuators, about the size of a phone..</a:t>
            </a:r>
            <a:br>
              <a:rPr lang="en-US" b="0" dirty="0" smtClean="0"/>
            </a:br>
            <a:r>
              <a:rPr lang="en-US" b="0" dirty="0"/>
              <a:t/>
            </a:r>
            <a:br>
              <a:rPr lang="en-US" b="0" dirty="0"/>
            </a:br>
            <a:r>
              <a:rPr lang="en-US" b="0" dirty="0" smtClean="0"/>
              <a:t>we started wondering: </a:t>
            </a:r>
            <a:r>
              <a:rPr lang="en-US" b="0" dirty="0" smtClean="0">
                <a:latin typeface="Helvetica Neue "/>
                <a:cs typeface="Helvetica Neue "/>
              </a:rPr>
              <a:t>could we make it smaller? </a:t>
            </a:r>
            <a:endParaRPr lang="en-US" b="0" dirty="0">
              <a:latin typeface="Helvetica Neue "/>
              <a:cs typeface="Helvetica Neue "/>
            </a:endParaRPr>
          </a:p>
        </p:txBody>
      </p:sp>
    </p:spTree>
    <p:extLst>
      <p:ext uri="{BB962C8B-B14F-4D97-AF65-F5344CB8AC3E}">
        <p14:creationId xmlns:p14="http://schemas.microsoft.com/office/powerpoint/2010/main" val="10028685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br>
              <a:rPr lang="en-US" dirty="0" smtClean="0"/>
            </a:br>
            <a:r>
              <a:rPr lang="en-US" sz="4000" dirty="0" smtClean="0"/>
              <a:t>[wearables that talk directly to the body]</a:t>
            </a:r>
            <a:endParaRPr lang="en-US" dirty="0"/>
          </a:p>
        </p:txBody>
      </p:sp>
    </p:spTree>
    <p:extLst>
      <p:ext uri="{BB962C8B-B14F-4D97-AF65-F5344CB8AC3E}">
        <p14:creationId xmlns:p14="http://schemas.microsoft.com/office/powerpoint/2010/main" val="5667934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9203" r="22359"/>
          <a:stretch/>
        </p:blipFill>
        <p:spPr>
          <a:xfrm>
            <a:off x="-107801" y="-16801"/>
            <a:ext cx="4446897" cy="6885384"/>
          </a:xfrm>
          <a:prstGeom prst="rect">
            <a:avLst/>
          </a:prstGeom>
        </p:spPr>
      </p:pic>
      <p:pic>
        <p:nvPicPr>
          <p:cNvPr id="3" name="Picture 2" descr="chosen.JPG"/>
          <p:cNvPicPr>
            <a:picLocks noChangeAspect="1"/>
          </p:cNvPicPr>
          <p:nvPr/>
        </p:nvPicPr>
        <p:blipFill rotWithShape="1">
          <a:blip r:embed="rId4">
            <a:extLst>
              <a:ext uri="{28A0092B-C50C-407E-A947-70E740481C1C}">
                <a14:useLocalDpi xmlns:a14="http://schemas.microsoft.com/office/drawing/2010/main" val="0"/>
              </a:ext>
            </a:extLst>
          </a:blip>
          <a:srcRect l="14440" r="33165"/>
          <a:stretch/>
        </p:blipFill>
        <p:spPr>
          <a:xfrm>
            <a:off x="4283968" y="-171400"/>
            <a:ext cx="5524570" cy="7029400"/>
          </a:xfrm>
          <a:prstGeom prst="rect">
            <a:avLst/>
          </a:prstGeom>
        </p:spPr>
      </p:pic>
      <p:sp>
        <p:nvSpPr>
          <p:cNvPr id="36" name="Title 1"/>
          <p:cNvSpPr txBox="1">
            <a:spLocks/>
          </p:cNvSpPr>
          <p:nvPr/>
        </p:nvSpPr>
        <p:spPr bwMode="auto">
          <a:xfrm>
            <a:off x="0" y="6176164"/>
            <a:ext cx="9144000" cy="695769"/>
          </a:xfrm>
          <a:prstGeom prst="rect">
            <a:avLst/>
          </a:prstGeom>
          <a:solidFill>
            <a:schemeClr val="tx1">
              <a:alpha val="79999"/>
            </a:schemeClr>
          </a:solidFill>
          <a:ln w="9525">
            <a:noFill/>
            <a:miter lim="800000"/>
            <a:headEnd/>
            <a:tailEnd/>
          </a:ln>
        </p:spPr>
        <p:txBody>
          <a:bodyPr tIns="46800" bIns="93600" anchor="b">
            <a:prstTxWarp prst="textNoShape">
              <a:avLst/>
            </a:prstTxWarp>
            <a:spAutoFit/>
          </a:bodyPr>
          <a:lstStyle/>
          <a:p>
            <a:pPr marL="176213" indent="4763" eaLnBrk="0" hangingPunct="0"/>
            <a:r>
              <a:rPr lang="en-US" sz="3600" dirty="0" smtClean="0">
                <a:solidFill>
                  <a:schemeClr val="bg1"/>
                </a:solidFill>
                <a:latin typeface="Helvetica Neue Light"/>
                <a:ea typeface="Segoe UI" pitchFamily="-96" charset="0"/>
                <a:cs typeface="Helvetica Neue Light"/>
              </a:rPr>
              <a:t>contribution:: </a:t>
            </a:r>
            <a:r>
              <a:rPr lang="en-US" sz="3600" dirty="0" smtClean="0">
                <a:solidFill>
                  <a:srgbClr val="99CC00"/>
                </a:solidFill>
                <a:latin typeface="Helvetica Neue "/>
                <a:ea typeface="Segoe UI" pitchFamily="-96" charset="0"/>
                <a:cs typeface="Helvetica Neue "/>
              </a:rPr>
              <a:t>force feedback without motor</a:t>
            </a:r>
            <a:endParaRPr lang="en-CA" sz="3600" dirty="0">
              <a:solidFill>
                <a:srgbClr val="99CC00"/>
              </a:solidFill>
              <a:latin typeface="Helvetica Neue "/>
              <a:ea typeface="Segoe UI" pitchFamily="-96" charset="0"/>
              <a:cs typeface="Helvetica Neue "/>
            </a:endParaRPr>
          </a:p>
        </p:txBody>
      </p:sp>
    </p:spTree>
    <p:extLst>
      <p:ext uri="{BB962C8B-B14F-4D97-AF65-F5344CB8AC3E}">
        <p14:creationId xmlns:p14="http://schemas.microsoft.com/office/powerpoint/2010/main" val="544199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br>
              <a:rPr lang="en-US" dirty="0" smtClean="0"/>
            </a:br>
            <a:r>
              <a:rPr lang="en-US" sz="4000" dirty="0" smtClean="0"/>
              <a:t>[for all those who helped me]</a:t>
            </a:r>
            <a:endParaRPr lang="en-US" dirty="0"/>
          </a:p>
        </p:txBody>
      </p:sp>
    </p:spTree>
    <p:extLst>
      <p:ext uri="{BB962C8B-B14F-4D97-AF65-F5344CB8AC3E}">
        <p14:creationId xmlns:p14="http://schemas.microsoft.com/office/powerpoint/2010/main" val="251352340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152400" y="5228513"/>
            <a:ext cx="9144000" cy="544637"/>
          </a:xfrm>
        </p:spPr>
        <p:txBody>
          <a:bodyPr/>
          <a:lstStyle/>
          <a:p>
            <a:endParaRPr lang="en-US"/>
          </a:p>
        </p:txBody>
      </p:sp>
      <p:sp>
        <p:nvSpPr>
          <p:cNvPr id="7" name="Title 6"/>
          <p:cNvSpPr>
            <a:spLocks noGrp="1"/>
          </p:cNvSpPr>
          <p:nvPr>
            <p:ph type="title"/>
          </p:nvPr>
        </p:nvSpPr>
        <p:spPr>
          <a:xfrm>
            <a:off x="-447955" y="4614303"/>
            <a:ext cx="9144000" cy="795897"/>
          </a:xfrm>
        </p:spPr>
        <p:txBody>
          <a:bodyPr/>
          <a:lstStyle/>
          <a:p>
            <a:endParaRPr lang="en-US"/>
          </a:p>
        </p:txBody>
      </p:sp>
      <p:pic>
        <p:nvPicPr>
          <p:cNvPr id="18" name="Picture Placeholder 17"/>
          <p:cNvPicPr>
            <a:picLocks noGrp="1" noChangeAspect="1"/>
          </p:cNvPicPr>
          <p:nvPr>
            <p:ph type="pic" sz="quarter" idx="14"/>
          </p:nvPr>
        </p:nvPicPr>
        <p:blipFill>
          <a:blip r:embed="rId2"/>
          <a:srcRect l="38344" r="38344"/>
          <a:stretch>
            <a:fillRect/>
          </a:stretch>
        </p:blipFill>
        <p:spPr>
          <a:xfrm>
            <a:off x="1447801" y="0"/>
            <a:ext cx="1600199" cy="6864417"/>
          </a:xfrm>
        </p:spPr>
      </p:pic>
      <p:pic>
        <p:nvPicPr>
          <p:cNvPr id="6" name="Picture Placeholder 5" descr="19_Bachelorpodium_B1_DanielHoffmann_20120706.jpg"/>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57098" r="29732"/>
          <a:stretch/>
        </p:blipFill>
        <p:spPr>
          <a:xfrm>
            <a:off x="4495801" y="-6417"/>
            <a:ext cx="1600199" cy="6864417"/>
          </a:xfrm>
        </p:spPr>
      </p:pic>
      <p:pic>
        <p:nvPicPr>
          <p:cNvPr id="15" name="Picture Placeholder 8"/>
          <p:cNvPicPr>
            <a:picLocks noGrp="1" noChangeAspect="1"/>
          </p:cNvPicPr>
          <p:nvPr>
            <p:ph type="pic" sz="quarter" idx="10"/>
          </p:nvPr>
        </p:nvPicPr>
        <p:blipFill>
          <a:blip r:embed="rId4"/>
          <a:srcRect l="32461" r="32461"/>
          <a:stretch>
            <a:fillRect/>
          </a:stretch>
        </p:blipFill>
        <p:spPr>
          <a:xfrm>
            <a:off x="-76199" y="0"/>
            <a:ext cx="1600199" cy="6864417"/>
          </a:xfrm>
        </p:spPr>
      </p:pic>
      <p:pic>
        <p:nvPicPr>
          <p:cNvPr id="5" name="Picture Placeholder 4" descr="DSC_4906.jpg"/>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29423" t="12063" r="60889" b="25810"/>
          <a:stretch/>
        </p:blipFill>
        <p:spPr>
          <a:xfrm>
            <a:off x="2971801" y="-6417"/>
            <a:ext cx="1600199" cy="6864417"/>
          </a:xfrm>
        </p:spPr>
      </p:pic>
      <p:pic>
        <p:nvPicPr>
          <p:cNvPr id="19" name="Picture Placeholder 15" descr="title-figure.jpg"/>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42769" r="42769"/>
          <a:stretch/>
        </p:blipFill>
        <p:spPr>
          <a:xfrm>
            <a:off x="6096001" y="0"/>
            <a:ext cx="1600199" cy="6864417"/>
          </a:xfrm>
          <a:prstGeom prst="rect">
            <a:avLst/>
          </a:prstGeom>
        </p:spPr>
      </p:pic>
      <p:pic>
        <p:nvPicPr>
          <p:cNvPr id="21" name="Picture Placeholder 2" descr="hpi_prof_baudisch.jpg"/>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44672" r="39826"/>
          <a:stretch/>
        </p:blipFill>
        <p:spPr bwMode="auto">
          <a:xfrm>
            <a:off x="7620001" y="0"/>
            <a:ext cx="1600199" cy="6864417"/>
          </a:xfrm>
          <a:prstGeom prst="rect">
            <a:avLst/>
          </a:prstGeom>
          <a:noFill/>
          <a:ln w="9525">
            <a:noFill/>
            <a:miter lim="800000"/>
            <a:headEnd/>
            <a:tailEnd/>
          </a:ln>
        </p:spPr>
      </p:pic>
    </p:spTree>
    <p:extLst>
      <p:ext uri="{BB962C8B-B14F-4D97-AF65-F5344CB8AC3E}">
        <p14:creationId xmlns:p14="http://schemas.microsoft.com/office/powerpoint/2010/main" val="7612450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thanks,</a:t>
            </a:r>
            <a:br>
              <a:rPr lang="en-US" dirty="0" smtClean="0"/>
            </a:br>
            <a:r>
              <a:rPr lang="en-US" dirty="0" smtClean="0"/>
              <a:t>questions?</a:t>
            </a:r>
            <a:endParaRPr lang="en-US" dirty="0"/>
          </a:p>
        </p:txBody>
      </p:sp>
    </p:spTree>
    <p:extLst>
      <p:ext uri="{BB962C8B-B14F-4D97-AF65-F5344CB8AC3E}">
        <p14:creationId xmlns:p14="http://schemas.microsoft.com/office/powerpoint/2010/main" val="21495082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53977" y="-231325"/>
            <a:ext cx="12785052" cy="7191592"/>
          </a:xfrm>
          <a:prstGeom prst="rect">
            <a:avLst/>
          </a:prstGeom>
        </p:spPr>
      </p:pic>
      <p:sp>
        <p:nvSpPr>
          <p:cNvPr id="6" name="Text Placeholder 6"/>
          <p:cNvSpPr txBox="1">
            <a:spLocks/>
          </p:cNvSpPr>
          <p:nvPr/>
        </p:nvSpPr>
        <p:spPr bwMode="auto">
          <a:xfrm>
            <a:off x="0" y="5068669"/>
            <a:ext cx="9144000" cy="646331"/>
          </a:xfrm>
          <a:prstGeom prst="rect">
            <a:avLst/>
          </a:prstGeom>
          <a:solidFill>
            <a:schemeClr val="tx1">
              <a:alpha val="60000"/>
            </a:schemeClr>
          </a:solidFill>
          <a:ln w="9525">
            <a:noFill/>
            <a:miter lim="800000"/>
            <a:headEnd/>
            <a:tailEnd/>
          </a:ln>
        </p:spPr>
        <p:txBody>
          <a:bodyPr vert="horz" wrap="square" lIns="182880" tIns="45720" rIns="91440" bIns="45720" numCol="1" anchor="t" anchorCtr="0" compatLnSpc="1">
            <a:prstTxWarp prst="textNoShape">
              <a:avLst/>
            </a:prstTxWarp>
            <a:spAutoFit/>
          </a:bodyPr>
          <a:lstStyle>
            <a:lvl1pPr marL="0" indent="0" algn="l" rtl="0" eaLnBrk="1" fontAlgn="base" hangingPunct="1">
              <a:spcBef>
                <a:spcPct val="20000"/>
              </a:spcBef>
              <a:spcAft>
                <a:spcPct val="0"/>
              </a:spcAft>
              <a:defRPr kumimoji="0" lang="en-US" sz="3600" b="0" i="0" u="none" strike="noStrike" kern="0" cap="none" spc="0" normalizeH="0" baseline="0" noProof="0" dirty="0" smtClean="0">
                <a:ln>
                  <a:noFill/>
                </a:ln>
                <a:solidFill>
                  <a:schemeClr val="bg1"/>
                </a:solidFill>
                <a:effectLst/>
                <a:uLnTx/>
                <a:uFillTx/>
                <a:latin typeface="Arial"/>
                <a:ea typeface="+mj-ea"/>
                <a:cs typeface="Arial"/>
              </a:defRPr>
            </a:lvl1pPr>
            <a:lvl2pPr marL="0" indent="0" algn="l" rtl="0" eaLnBrk="1" fontAlgn="base" hangingPunct="1">
              <a:spcBef>
                <a:spcPct val="20000"/>
              </a:spcBef>
              <a:spcAft>
                <a:spcPct val="0"/>
              </a:spcAft>
              <a:defRPr sz="2400">
                <a:solidFill>
                  <a:schemeClr val="tx1"/>
                </a:solidFill>
                <a:latin typeface="+mn-lt"/>
                <a:ea typeface="+mn-ea"/>
                <a:cs typeface="+mn-cs"/>
              </a:defRPr>
            </a:lvl2pPr>
            <a:lvl3pPr marL="0" indent="0" algn="l" rtl="0" eaLnBrk="1" fontAlgn="base" hangingPunct="1">
              <a:spcBef>
                <a:spcPct val="20000"/>
              </a:spcBef>
              <a:spcAft>
                <a:spcPct val="0"/>
              </a:spcAft>
              <a:defRPr sz="2400">
                <a:solidFill>
                  <a:schemeClr val="tx1"/>
                </a:solidFill>
                <a:latin typeface="+mn-lt"/>
                <a:ea typeface="+mn-ea"/>
                <a:cs typeface="+mn-cs"/>
              </a:defRPr>
            </a:lvl3pPr>
            <a:lvl4pPr marL="0" indent="0" algn="l" rtl="0" eaLnBrk="1" fontAlgn="base" hangingPunct="1">
              <a:spcBef>
                <a:spcPct val="20000"/>
              </a:spcBef>
              <a:spcAft>
                <a:spcPct val="0"/>
              </a:spcAft>
              <a:defRPr sz="2400">
                <a:solidFill>
                  <a:schemeClr val="tx1"/>
                </a:solidFill>
                <a:latin typeface="+mn-lt"/>
                <a:ea typeface="+mn-ea"/>
                <a:cs typeface="+mn-cs"/>
              </a:defRPr>
            </a:lvl4pPr>
            <a:lvl5pPr marL="0" indent="0" algn="l" rtl="0" eaLnBrk="1" fontAlgn="base" hangingPunct="1">
              <a:spcBef>
                <a:spcPct val="20000"/>
              </a:spcBef>
              <a:spcAft>
                <a:spcPct val="0"/>
              </a:spcAft>
              <a:defRPr sz="24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a:lstStyle>
          <a:p>
            <a:r>
              <a:rPr lang="en-US" dirty="0" smtClean="0">
                <a:latin typeface="Helvetica Neue Light"/>
                <a:cs typeface="Helvetica Neue Light"/>
              </a:rPr>
              <a:t>...and then came </a:t>
            </a:r>
            <a:r>
              <a:rPr lang="en-US" dirty="0" smtClean="0">
                <a:solidFill>
                  <a:srgbClr val="99CC00"/>
                </a:solidFill>
                <a:latin typeface="Helvetica Neue"/>
                <a:cs typeface="Helvetica Neue"/>
              </a:rPr>
              <a:t>motion sensors</a:t>
            </a:r>
            <a:endParaRPr lang="en-US" dirty="0">
              <a:solidFill>
                <a:srgbClr val="99CC00"/>
              </a:solidFill>
              <a:latin typeface="Helvetica Neue"/>
              <a:cs typeface="Helvetica Neue"/>
            </a:endParaRPr>
          </a:p>
        </p:txBody>
      </p:sp>
    </p:spTree>
    <p:extLst>
      <p:ext uri="{BB962C8B-B14F-4D97-AF65-F5344CB8AC3E}">
        <p14:creationId xmlns:p14="http://schemas.microsoft.com/office/powerpoint/2010/main" val="4642506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14286" y="-177137"/>
            <a:ext cx="13244286" cy="7285410"/>
          </a:xfrm>
          <a:prstGeom prst="rect">
            <a:avLst/>
          </a:prstGeom>
        </p:spPr>
      </p:pic>
      <p:sp>
        <p:nvSpPr>
          <p:cNvPr id="2" name="Text Placeholder 1"/>
          <p:cNvSpPr>
            <a:spLocks noGrp="1"/>
          </p:cNvSpPr>
          <p:nvPr>
            <p:ph type="body" sz="quarter" idx="10"/>
          </p:nvPr>
        </p:nvSpPr>
        <p:spPr>
          <a:xfrm>
            <a:off x="0" y="4267200"/>
            <a:ext cx="9144000" cy="1006429"/>
          </a:xfrm>
        </p:spPr>
        <p:txBody>
          <a:bodyPr/>
          <a:lstStyle/>
          <a:p>
            <a:pPr>
              <a:lnSpc>
                <a:spcPct val="70000"/>
              </a:lnSpc>
            </a:pPr>
            <a:r>
              <a:rPr lang="en-US" dirty="0" smtClean="0">
                <a:latin typeface="Helvetica Neue Light"/>
                <a:cs typeface="Helvetica Neue Light"/>
              </a:rPr>
              <a:t>now researchers say: </a:t>
            </a:r>
          </a:p>
          <a:p>
            <a:pPr>
              <a:lnSpc>
                <a:spcPct val="70000"/>
              </a:lnSpc>
            </a:pPr>
            <a:r>
              <a:rPr lang="en-US" dirty="0" smtClean="0">
                <a:solidFill>
                  <a:srgbClr val="99CC00"/>
                </a:solidFill>
                <a:latin typeface="Helvetica Neue"/>
                <a:cs typeface="Helvetica Neue"/>
              </a:rPr>
              <a:t>haptics is the next step towards realism!</a:t>
            </a:r>
            <a:endParaRPr lang="en-US" dirty="0">
              <a:solidFill>
                <a:srgbClr val="99CC00"/>
              </a:solidFill>
              <a:latin typeface="Helvetica Neue"/>
              <a:cs typeface="Helvetica Neue"/>
            </a:endParaRPr>
          </a:p>
        </p:txBody>
      </p:sp>
      <p:sp>
        <p:nvSpPr>
          <p:cNvPr id="3" name="TextBox 2"/>
          <p:cNvSpPr txBox="1"/>
          <p:nvPr/>
        </p:nvSpPr>
        <p:spPr>
          <a:xfrm>
            <a:off x="8210489" y="5229999"/>
            <a:ext cx="1009711" cy="369332"/>
          </a:xfrm>
          <a:prstGeom prst="rect">
            <a:avLst/>
          </a:prstGeom>
          <a:noFill/>
        </p:spPr>
        <p:txBody>
          <a:bodyPr wrap="none" rtlCol="0">
            <a:spAutoFit/>
          </a:bodyPr>
          <a:lstStyle/>
          <a:p>
            <a:r>
              <a:rPr lang="en-US" b="0" dirty="0" smtClean="0">
                <a:latin typeface="Helvetica Neue Light"/>
                <a:cs typeface="Helvetica Neue Light"/>
              </a:rPr>
              <a:t>[</a:t>
            </a:r>
            <a:r>
              <a:rPr lang="en-US" b="0" dirty="0" err="1" smtClean="0">
                <a:latin typeface="Helvetica Neue Light"/>
                <a:cs typeface="Helvetica Neue Light"/>
              </a:rPr>
              <a:t>ali</a:t>
            </a:r>
            <a:r>
              <a:rPr lang="en-US" b="0" dirty="0" smtClean="0">
                <a:latin typeface="Helvetica Neue Light"/>
                <a:cs typeface="Helvetica Neue Light"/>
              </a:rPr>
              <a:t> </a:t>
            </a:r>
            <a:r>
              <a:rPr lang="en-US" b="0" dirty="0" err="1" smtClean="0">
                <a:latin typeface="Helvetica Neue Light"/>
                <a:cs typeface="Helvetica Neue Light"/>
              </a:rPr>
              <a:t>israr</a:t>
            </a:r>
            <a:r>
              <a:rPr lang="en-US" dirty="0">
                <a:latin typeface="Helvetica Neue Light"/>
                <a:cs typeface="Helvetica Neue Light"/>
              </a:rPr>
              <a:t>]</a:t>
            </a:r>
            <a:endParaRPr lang="en-US" b="0" dirty="0" smtClean="0">
              <a:latin typeface="Helvetica Neue Light"/>
              <a:cs typeface="Helvetica Neue Light"/>
            </a:endParaRPr>
          </a:p>
        </p:txBody>
      </p:sp>
    </p:spTree>
    <p:extLst>
      <p:ext uri="{BB962C8B-B14F-4D97-AF65-F5344CB8AC3E}">
        <p14:creationId xmlns:p14="http://schemas.microsoft.com/office/powerpoint/2010/main" val="2269181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53977" y="-231325"/>
            <a:ext cx="12785052" cy="7191592"/>
          </a:xfrm>
          <a:prstGeom prst="rect">
            <a:avLst/>
          </a:prstGeom>
        </p:spPr>
      </p:pic>
      <p:sp>
        <p:nvSpPr>
          <p:cNvPr id="6" name="Text Placeholder 6"/>
          <p:cNvSpPr txBox="1">
            <a:spLocks/>
          </p:cNvSpPr>
          <p:nvPr/>
        </p:nvSpPr>
        <p:spPr bwMode="auto">
          <a:xfrm>
            <a:off x="0" y="5068669"/>
            <a:ext cx="9144000" cy="646331"/>
          </a:xfrm>
          <a:prstGeom prst="rect">
            <a:avLst/>
          </a:prstGeom>
          <a:solidFill>
            <a:schemeClr val="tx1">
              <a:alpha val="60000"/>
            </a:schemeClr>
          </a:solidFill>
          <a:ln w="9525">
            <a:noFill/>
            <a:miter lim="800000"/>
            <a:headEnd/>
            <a:tailEnd/>
          </a:ln>
        </p:spPr>
        <p:txBody>
          <a:bodyPr vert="horz" wrap="square" lIns="182880" tIns="45720" rIns="91440" bIns="45720" numCol="1" anchor="t" anchorCtr="0" compatLnSpc="1">
            <a:prstTxWarp prst="textNoShape">
              <a:avLst/>
            </a:prstTxWarp>
            <a:spAutoFit/>
          </a:bodyPr>
          <a:lstStyle>
            <a:lvl1pPr marL="0" indent="0" algn="l" rtl="0" eaLnBrk="1" fontAlgn="base" hangingPunct="1">
              <a:spcBef>
                <a:spcPct val="20000"/>
              </a:spcBef>
              <a:spcAft>
                <a:spcPct val="0"/>
              </a:spcAft>
              <a:defRPr kumimoji="0" lang="en-US" sz="3600" b="0" i="0" u="none" strike="noStrike" kern="0" cap="none" spc="0" normalizeH="0" baseline="0" noProof="0" dirty="0" smtClean="0">
                <a:ln>
                  <a:noFill/>
                </a:ln>
                <a:solidFill>
                  <a:schemeClr val="bg1"/>
                </a:solidFill>
                <a:effectLst/>
                <a:uLnTx/>
                <a:uFillTx/>
                <a:latin typeface="Arial"/>
                <a:ea typeface="+mj-ea"/>
                <a:cs typeface="Arial"/>
              </a:defRPr>
            </a:lvl1pPr>
            <a:lvl2pPr marL="0" indent="0" algn="l" rtl="0" eaLnBrk="1" fontAlgn="base" hangingPunct="1">
              <a:spcBef>
                <a:spcPct val="20000"/>
              </a:spcBef>
              <a:spcAft>
                <a:spcPct val="0"/>
              </a:spcAft>
              <a:defRPr sz="2400">
                <a:solidFill>
                  <a:schemeClr val="tx1"/>
                </a:solidFill>
                <a:latin typeface="+mn-lt"/>
                <a:ea typeface="+mn-ea"/>
                <a:cs typeface="+mn-cs"/>
              </a:defRPr>
            </a:lvl2pPr>
            <a:lvl3pPr marL="0" indent="0" algn="l" rtl="0" eaLnBrk="1" fontAlgn="base" hangingPunct="1">
              <a:spcBef>
                <a:spcPct val="20000"/>
              </a:spcBef>
              <a:spcAft>
                <a:spcPct val="0"/>
              </a:spcAft>
              <a:defRPr sz="2400">
                <a:solidFill>
                  <a:schemeClr val="tx1"/>
                </a:solidFill>
                <a:latin typeface="+mn-lt"/>
                <a:ea typeface="+mn-ea"/>
                <a:cs typeface="+mn-cs"/>
              </a:defRPr>
            </a:lvl3pPr>
            <a:lvl4pPr marL="0" indent="0" algn="l" rtl="0" eaLnBrk="1" fontAlgn="base" hangingPunct="1">
              <a:spcBef>
                <a:spcPct val="20000"/>
              </a:spcBef>
              <a:spcAft>
                <a:spcPct val="0"/>
              </a:spcAft>
              <a:defRPr sz="2400">
                <a:solidFill>
                  <a:schemeClr val="tx1"/>
                </a:solidFill>
                <a:latin typeface="+mn-lt"/>
                <a:ea typeface="+mn-ea"/>
                <a:cs typeface="+mn-cs"/>
              </a:defRPr>
            </a:lvl4pPr>
            <a:lvl5pPr marL="0" indent="0" algn="l" rtl="0" eaLnBrk="1" fontAlgn="base" hangingPunct="1">
              <a:spcBef>
                <a:spcPct val="20000"/>
              </a:spcBef>
              <a:spcAft>
                <a:spcPct val="0"/>
              </a:spcAft>
              <a:defRPr sz="24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a:lstStyle>
          <a:p>
            <a:r>
              <a:rPr lang="en-US" dirty="0" smtClean="0">
                <a:latin typeface="Helvetica Neue Light"/>
                <a:cs typeface="Helvetica Neue Light"/>
              </a:rPr>
              <a:t>…haptics on mobile devices are </a:t>
            </a:r>
            <a:r>
              <a:rPr lang="en-US" dirty="0" smtClean="0">
                <a:solidFill>
                  <a:srgbClr val="FF9900"/>
                </a:solidFill>
                <a:latin typeface="Helvetica Neue"/>
                <a:cs typeface="Helvetica Neue"/>
              </a:rPr>
              <a:t>weak</a:t>
            </a:r>
            <a:endParaRPr lang="en-US" dirty="0">
              <a:solidFill>
                <a:srgbClr val="FF9900"/>
              </a:solidFill>
              <a:latin typeface="Helvetica Neue"/>
              <a:cs typeface="Helvetica Neue"/>
            </a:endParaRPr>
          </a:p>
        </p:txBody>
      </p:sp>
    </p:spTree>
    <p:extLst>
      <p:ext uri="{BB962C8B-B14F-4D97-AF65-F5344CB8AC3E}">
        <p14:creationId xmlns:p14="http://schemas.microsoft.com/office/powerpoint/2010/main" val="25494330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32172" y="-1"/>
            <a:ext cx="12176172" cy="6849097"/>
          </a:xfrm>
          <a:prstGeom prst="rect">
            <a:avLst/>
          </a:prstGeom>
        </p:spPr>
      </p:pic>
      <p:sp>
        <p:nvSpPr>
          <p:cNvPr id="2" name="Text Placeholder 1"/>
          <p:cNvSpPr>
            <a:spLocks noGrp="1"/>
          </p:cNvSpPr>
          <p:nvPr>
            <p:ph type="body" sz="quarter" idx="10"/>
          </p:nvPr>
        </p:nvSpPr>
        <p:spPr>
          <a:xfrm>
            <a:off x="0" y="4916269"/>
            <a:ext cx="9144000" cy="646331"/>
          </a:xfrm>
        </p:spPr>
        <p:txBody>
          <a:bodyPr/>
          <a:lstStyle/>
          <a:p>
            <a:r>
              <a:rPr lang="en-US" dirty="0" smtClean="0">
                <a:latin typeface="Helvetica Neue Light"/>
                <a:cs typeface="Helvetica Neue Light"/>
              </a:rPr>
              <a:t>such as vibration, small actuators, etc…</a:t>
            </a:r>
            <a:endParaRPr lang="en-US" dirty="0">
              <a:latin typeface="Helvetica Neue"/>
              <a:cs typeface="Helvetica Neue"/>
            </a:endParaRPr>
          </a:p>
        </p:txBody>
      </p:sp>
    </p:spTree>
    <p:extLst>
      <p:ext uri="{BB962C8B-B14F-4D97-AF65-F5344CB8AC3E}">
        <p14:creationId xmlns:p14="http://schemas.microsoft.com/office/powerpoint/2010/main" val="191483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2" name="Text Placeholder 1"/>
          <p:cNvSpPr>
            <a:spLocks noGrp="1"/>
          </p:cNvSpPr>
          <p:nvPr>
            <p:ph type="body" sz="quarter" idx="10"/>
          </p:nvPr>
        </p:nvSpPr>
        <p:spPr>
          <a:xfrm>
            <a:off x="0" y="4916269"/>
            <a:ext cx="9144000" cy="1505027"/>
          </a:xfrm>
        </p:spPr>
        <p:txBody>
          <a:bodyPr/>
          <a:lstStyle/>
          <a:p>
            <a:pPr>
              <a:lnSpc>
                <a:spcPct val="70000"/>
              </a:lnSpc>
            </a:pPr>
            <a:r>
              <a:rPr lang="en-US" dirty="0" smtClean="0">
                <a:solidFill>
                  <a:srgbClr val="99CC00"/>
                </a:solidFill>
                <a:latin typeface="Helvetica Neue"/>
                <a:cs typeface="Helvetica Neue"/>
              </a:rPr>
              <a:t>for large actuation</a:t>
            </a:r>
            <a:r>
              <a:rPr lang="en-US" dirty="0">
                <a:latin typeface="Helvetica Neue"/>
                <a:cs typeface="Helvetica Neue"/>
              </a:rPr>
              <a:t> </a:t>
            </a:r>
            <a:r>
              <a:rPr lang="en-US" dirty="0" smtClean="0">
                <a:solidFill>
                  <a:srgbClr val="99CC00"/>
                </a:solidFill>
                <a:latin typeface="Helvetica Neue"/>
                <a:cs typeface="Helvetica Neue"/>
              </a:rPr>
              <a:t>and mobility</a:t>
            </a:r>
          </a:p>
          <a:p>
            <a:pPr>
              <a:lnSpc>
                <a:spcPct val="70000"/>
              </a:lnSpc>
            </a:pPr>
            <a:r>
              <a:rPr lang="en-US" dirty="0" smtClean="0">
                <a:latin typeface="Helvetica Neue Light"/>
                <a:cs typeface="Helvetica Neue Light"/>
              </a:rPr>
              <a:t>researchers focused on exoskeletons</a:t>
            </a:r>
          </a:p>
          <a:p>
            <a:pPr>
              <a:lnSpc>
                <a:spcPct val="70000"/>
              </a:lnSpc>
            </a:pPr>
            <a:r>
              <a:rPr lang="en-US" dirty="0" smtClean="0">
                <a:latin typeface="Helvetica Neue Light"/>
                <a:cs typeface="Helvetica Neue Light"/>
              </a:rPr>
              <a:t>but these are </a:t>
            </a:r>
            <a:r>
              <a:rPr lang="en-US" dirty="0" smtClean="0">
                <a:solidFill>
                  <a:srgbClr val="FF9900"/>
                </a:solidFill>
                <a:latin typeface="Helvetica Neue "/>
                <a:cs typeface="Helvetica Neue "/>
              </a:rPr>
              <a:t>heavy and get in the way</a:t>
            </a:r>
            <a:endParaRPr lang="en-US" dirty="0">
              <a:solidFill>
                <a:srgbClr val="FF9900"/>
              </a:solidFill>
              <a:latin typeface="Helvetica Neue "/>
              <a:cs typeface="Helvetica Neue "/>
            </a:endParaRPr>
          </a:p>
        </p:txBody>
      </p:sp>
    </p:spTree>
    <p:extLst>
      <p:ext uri="{BB962C8B-B14F-4D97-AF65-F5344CB8AC3E}">
        <p14:creationId xmlns:p14="http://schemas.microsoft.com/office/powerpoint/2010/main" val="21642804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5831106" y="4876800"/>
            <a:ext cx="2855694" cy="10372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 name="Text Placeholder 2"/>
          <p:cNvSpPr>
            <a:spLocks noGrp="1"/>
          </p:cNvSpPr>
          <p:nvPr>
            <p:ph type="body" sz="quarter" idx="10"/>
          </p:nvPr>
        </p:nvSpPr>
        <p:spPr>
          <a:xfrm>
            <a:off x="0" y="4972434"/>
            <a:ext cx="9144000" cy="1505027"/>
          </a:xfrm>
        </p:spPr>
        <p:txBody>
          <a:bodyPr/>
          <a:lstStyle/>
          <a:p>
            <a:pPr>
              <a:lnSpc>
                <a:spcPct val="70000"/>
              </a:lnSpc>
            </a:pPr>
            <a:r>
              <a:rPr lang="en-US" dirty="0" smtClean="0">
                <a:latin typeface="Helvetica Neue Light"/>
                <a:cs typeface="Helvetica Neue Light"/>
              </a:rPr>
              <a:t>so that’s the challenge we tackle</a:t>
            </a:r>
          </a:p>
          <a:p>
            <a:pPr>
              <a:lnSpc>
                <a:spcPct val="70000"/>
              </a:lnSpc>
            </a:pPr>
            <a:r>
              <a:rPr lang="en-US" dirty="0" smtClean="0">
                <a:latin typeface="Helvetica Neue Light"/>
                <a:cs typeface="Helvetica Neue Light"/>
              </a:rPr>
              <a:t>provide sense of </a:t>
            </a:r>
            <a:r>
              <a:rPr lang="en-US" dirty="0" smtClean="0">
                <a:solidFill>
                  <a:srgbClr val="99CC00"/>
                </a:solidFill>
                <a:latin typeface="Helvetica Neue"/>
                <a:cs typeface="Helvetica Neue"/>
              </a:rPr>
              <a:t>realistic forces</a:t>
            </a:r>
            <a:r>
              <a:rPr lang="en-US" dirty="0" smtClean="0">
                <a:latin typeface="Helvetica Neue Light"/>
                <a:cs typeface="Helvetica Neue Light"/>
              </a:rPr>
              <a:t>, </a:t>
            </a:r>
          </a:p>
          <a:p>
            <a:pPr>
              <a:lnSpc>
                <a:spcPct val="70000"/>
              </a:lnSpc>
            </a:pPr>
            <a:r>
              <a:rPr lang="en-US" dirty="0" smtClean="0">
                <a:latin typeface="Helvetica Neue Light"/>
                <a:cs typeface="Helvetica Neue Light"/>
              </a:rPr>
              <a:t>through substantially </a:t>
            </a:r>
            <a:r>
              <a:rPr lang="en-US" dirty="0" smtClean="0">
                <a:solidFill>
                  <a:srgbClr val="99CC00"/>
                </a:solidFill>
                <a:latin typeface="Helvetica Neue"/>
                <a:cs typeface="Helvetica Neue"/>
              </a:rPr>
              <a:t>smaller hardware</a:t>
            </a:r>
            <a:endParaRPr lang="en-US" dirty="0" smtClean="0">
              <a:latin typeface="Helvetica Neue Light"/>
              <a:cs typeface="Helvetica Neue Light"/>
            </a:endParaRPr>
          </a:p>
        </p:txBody>
      </p:sp>
    </p:spTree>
    <p:extLst>
      <p:ext uri="{BB962C8B-B14F-4D97-AF65-F5344CB8AC3E}">
        <p14:creationId xmlns:p14="http://schemas.microsoft.com/office/powerpoint/2010/main" val="1098120213"/>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6"/>
</p:tagLst>
</file>

<file path=ppt/theme/theme1.xml><?xml version="1.0" encoding="utf-8"?>
<a:theme xmlns:a="http://schemas.openxmlformats.org/drawingml/2006/main" name="Default Design">
  <a:themeElements>
    <a:clrScheme name="#HCI-Baudisch">
      <a:dk1>
        <a:srgbClr val="000000"/>
      </a:dk1>
      <a:lt1>
        <a:srgbClr val="FFFFFF"/>
      </a:lt1>
      <a:dk2>
        <a:srgbClr val="404040"/>
      </a:dk2>
      <a:lt2>
        <a:srgbClr val="FFFFFF"/>
      </a:lt2>
      <a:accent1>
        <a:srgbClr val="99CC00"/>
      </a:accent1>
      <a:accent2>
        <a:srgbClr val="FF9B00"/>
      </a:accent2>
      <a:accent3>
        <a:srgbClr val="A6A6A6"/>
      </a:accent3>
      <a:accent4>
        <a:srgbClr val="707070"/>
      </a:accent4>
      <a:accent5>
        <a:srgbClr val="BFBFBF"/>
      </a:accent5>
      <a:accent6>
        <a:srgbClr val="000000"/>
      </a:accent6>
      <a:hlink>
        <a:srgbClr val="000000"/>
      </a:hlink>
      <a:folHlink>
        <a:srgbClr val="0000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1"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txDef>
      <a:spPr>
        <a:noFill/>
      </a:spPr>
      <a:bodyPr wrap="none" rtlCol="0">
        <a:spAutoFit/>
      </a:bodyPr>
      <a:lstStyle>
        <a:defPPr>
          <a:defRPr b="0"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Baudisch-HCI-Template.potx</Template>
  <TotalTime>9375</TotalTime>
  <Words>1213</Words>
  <Application>Microsoft Macintosh PowerPoint</Application>
  <PresentationFormat>On-screen Show (4:3)</PresentationFormat>
  <Paragraphs>139</Paragraphs>
  <Slides>39</Slides>
  <Notes>16</Notes>
  <HiddenSlides>0</HiddenSlides>
  <MMClips>1</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Default Design</vt:lpstr>
      <vt:lpstr>PowerPoint Presentation</vt:lpstr>
      <vt:lpstr>motivation [why is immersion not yet mobile?]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muscle-propelled interfaces are substantially smaller than mechanical actuators, about the size of a phone..  we started wondering: could we make it smaller? </vt:lpstr>
      <vt:lpstr>conclusions [wearables that talk directly to the body]</vt:lpstr>
      <vt:lpstr>PowerPoint Presentation</vt:lpstr>
      <vt:lpstr>acknowledgements [for all those who helped me]</vt:lpstr>
      <vt:lpstr>PowerPoint Presentation</vt:lpstr>
      <vt:lpstr>thanks, 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Patrick Baudisch</dc:creator>
  <cp:lastModifiedBy>Pedro</cp:lastModifiedBy>
  <cp:revision>646</cp:revision>
  <cp:lastPrinted>2012-10-07T08:50:34Z</cp:lastPrinted>
  <dcterms:created xsi:type="dcterms:W3CDTF">2012-10-07T08:23:09Z</dcterms:created>
  <dcterms:modified xsi:type="dcterms:W3CDTF">2014-08-31T12:23:37Z</dcterms:modified>
</cp:coreProperties>
</file>